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81" r:id="rId2"/>
    <p:sldId id="482" r:id="rId3"/>
    <p:sldId id="483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484" r:id="rId14"/>
    <p:sldId id="508" r:id="rId15"/>
    <p:sldId id="509" r:id="rId16"/>
    <p:sldId id="510" r:id="rId17"/>
    <p:sldId id="485" r:id="rId18"/>
    <p:sldId id="486" r:id="rId19"/>
    <p:sldId id="507" r:id="rId20"/>
    <p:sldId id="511" r:id="rId21"/>
    <p:sldId id="512" r:id="rId22"/>
    <p:sldId id="513" r:id="rId23"/>
    <p:sldId id="487" r:id="rId24"/>
    <p:sldId id="514" r:id="rId25"/>
    <p:sldId id="515" r:id="rId26"/>
    <p:sldId id="488" r:id="rId27"/>
    <p:sldId id="516" r:id="rId28"/>
    <p:sldId id="489" r:id="rId29"/>
    <p:sldId id="517" r:id="rId30"/>
    <p:sldId id="490" r:id="rId31"/>
    <p:sldId id="518" r:id="rId32"/>
    <p:sldId id="491" r:id="rId33"/>
    <p:sldId id="493" r:id="rId34"/>
    <p:sldId id="495" r:id="rId35"/>
    <p:sldId id="494" r:id="rId3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BDD292"/>
    <a:srgbClr val="C3D69B"/>
    <a:srgbClr val="FFCC00"/>
    <a:srgbClr val="F2F2F2"/>
    <a:srgbClr val="4A452A"/>
    <a:srgbClr val="005C00"/>
    <a:srgbClr val="008080"/>
    <a:srgbClr val="340068"/>
    <a:srgbClr val="D0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249" autoAdjust="0"/>
  </p:normalViewPr>
  <p:slideViewPr>
    <p:cSldViewPr>
      <p:cViewPr varScale="1">
        <p:scale>
          <a:sx n="81" d="100"/>
          <a:sy n="81" d="100"/>
        </p:scale>
        <p:origin x="1157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D788B6-EED8-43FC-8E26-C61412C635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8BF66F-DA42-4CF3-B535-0D24014177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046A4B88-8451-4396-85B9-D7A0110038FF}" type="datetimeFigureOut">
              <a:rPr lang="en-CA" smtClean="0"/>
              <a:t>2021-02-01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439BAF-6B56-4D72-897D-8D53F28F75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98FF7-7AB9-452C-B7CA-C520A55A9F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144336EE-E515-4382-B6D6-CD0AA9E84C1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71202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E4181243-CCF6-4397-A362-758AC99F7AB5}" type="datetimeFigureOut">
              <a:rPr lang="en-US" smtClean="0"/>
              <a:pPr/>
              <a:t>2/1/2021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6" tIns="46583" rIns="93166" bIns="4658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4D916EEF-852F-4254-955B-558AE1B0D5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2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6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16EEF-852F-4254-955B-558AE1B0D52C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64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16EEF-852F-4254-955B-558AE1B0D5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D0A8-5FC8-454D-8C51-B76CAE2887D2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5791200"/>
            <a:ext cx="2133600" cy="365125"/>
          </a:xfrm>
        </p:spPr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C9F8-FD5A-4C01-870E-73A638CCD118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EFAAE-AC92-42E7-868F-EF05CC96BC00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4A452A">
              <a:alpha val="6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F0161-6579-428A-BCDF-6AEC1B930DA2}" type="datetime1">
              <a:rPr lang="en-US" smtClean="0"/>
              <a:t>2/1/2021</a:t>
            </a:fld>
            <a:endParaRPr lang="en-US" dirty="0"/>
          </a:p>
        </p:txBody>
      </p:sp>
      <p:pic>
        <p:nvPicPr>
          <p:cNvPr id="8" name="Picture 4" descr="G:\OFA\Marketing\Communication\Logos\Education\Focus on Forests\Leav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6172200"/>
            <a:ext cx="628650" cy="609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7010400" y="6504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 on Forests Careers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D949B-4509-4379-94D7-D33B627AB7DF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4" descr="G:\OFA\Marketing\Communication\Logos\Education\Focus on Forests\Leav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6172200"/>
            <a:ext cx="628650" cy="6096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 userDrawn="1"/>
        </p:nvSpPr>
        <p:spPr>
          <a:xfrm>
            <a:off x="6934200" y="65048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 on Forests Careers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9BCB-9090-4AE5-A485-6208DE143222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4" descr="G:\OFA\Marketing\Communication\Logos\Education\Focus on Forests\Leav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6172200"/>
            <a:ext cx="628650" cy="609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 userDrawn="1"/>
        </p:nvSpPr>
        <p:spPr>
          <a:xfrm>
            <a:off x="7010400" y="6504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 on Forests Careers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802B2-1C13-4925-9D40-0C9CCF0C44C7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4" descr="G:\OFA\Marketing\Communication\Logos\Education\Focus on Forests\Leav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6172200"/>
            <a:ext cx="628650" cy="609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7010400" y="6504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 on Forests Careers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9A2FB-21B6-46F4-8317-49A195C278BD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4" descr="G:\OFA\Marketing\Communication\Logos\Education\Focus on Forests\Leaves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5350" y="6172200"/>
            <a:ext cx="628650" cy="6096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 userDrawn="1"/>
        </p:nvSpPr>
        <p:spPr>
          <a:xfrm>
            <a:off x="7010400" y="6504801"/>
            <a:ext cx="1752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Focus on Forests</a:t>
            </a:r>
            <a:r>
              <a:rPr lang="en-US" sz="1200" baseline="0" dirty="0"/>
              <a:t> </a:t>
            </a:r>
            <a:r>
              <a:rPr lang="en-US" sz="1200" dirty="0"/>
              <a:t>Careers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DE229-95DB-4E8A-B85D-F59D63F37B68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5E31A-25BF-46B3-986C-9ACC9477EFD0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74CE5-917E-41C4-B3C7-8D875D477D85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40FE-CA5D-426F-BA8B-1B5C838F93D8}" type="datetime1">
              <a:rPr lang="en-US" smtClean="0"/>
              <a:t>2/1/2021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2341C-C912-4B9B-A0F0-E3C3C960FAC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about:blank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about:blank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18AEAD5E-2F7A-470A-B7E5-FEC00B47B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47" y="1024092"/>
            <a:ext cx="6777037" cy="1143000"/>
          </a:xfrm>
          <a:noFill/>
        </p:spPr>
        <p:txBody>
          <a:bodyPr>
            <a:normAutofit fontScale="90000"/>
          </a:bodyPr>
          <a:lstStyle/>
          <a:p>
            <a:r>
              <a:rPr lang="en-CA" sz="4400" b="1" dirty="0">
                <a:solidFill>
                  <a:schemeClr val="tx1"/>
                </a:solidFill>
              </a:rPr>
              <a:t>The European Gypsy Moth …..</a:t>
            </a:r>
            <a:br>
              <a:rPr lang="en-CA" sz="4400" b="1" dirty="0">
                <a:solidFill>
                  <a:schemeClr val="tx1"/>
                </a:solidFill>
              </a:rPr>
            </a:br>
            <a:r>
              <a:rPr lang="en-CA" sz="4400" b="1" dirty="0">
                <a:solidFill>
                  <a:schemeClr val="tx1"/>
                </a:solidFill>
              </a:rPr>
              <a:t>Just another bad memory from 2020?</a:t>
            </a:r>
            <a:br>
              <a:rPr lang="en-CA" sz="4400" b="1" dirty="0">
                <a:solidFill>
                  <a:schemeClr val="tx1"/>
                </a:solidFill>
              </a:rPr>
            </a:b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0CF152A-4077-413A-B128-17561968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6862" y="2394626"/>
            <a:ext cx="7005632" cy="2031059"/>
          </a:xfrm>
        </p:spPr>
        <p:txBody>
          <a:bodyPr/>
          <a:lstStyle/>
          <a:p>
            <a:pPr marL="0" indent="0" algn="ctr">
              <a:buNone/>
            </a:pPr>
            <a:r>
              <a:rPr lang="en-CA" sz="3200" dirty="0"/>
              <a:t>Eastern Ontario Model Forest Winter Woodlot Conference</a:t>
            </a:r>
          </a:p>
          <a:p>
            <a:pPr marL="0" indent="0" algn="ctr">
              <a:buNone/>
            </a:pPr>
            <a:r>
              <a:rPr lang="en-CA" sz="3200" dirty="0"/>
              <a:t>February 3, 2021</a:t>
            </a:r>
          </a:p>
          <a:p>
            <a:endParaRPr lang="en-CA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B3961-7DB2-49B1-AE83-4EC59740813A}"/>
              </a:ext>
            </a:extLst>
          </p:cNvPr>
          <p:cNvSpPr txBox="1"/>
          <p:nvPr/>
        </p:nvSpPr>
        <p:spPr>
          <a:xfrm>
            <a:off x="6096000" y="4587079"/>
            <a:ext cx="2476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Eric Boysen</a:t>
            </a:r>
          </a:p>
          <a:p>
            <a:r>
              <a:rPr lang="en-CA" dirty="0" err="1"/>
              <a:t>NewLeaf</a:t>
            </a:r>
            <a:r>
              <a:rPr lang="en-CA" dirty="0"/>
              <a:t> Forest Services</a:t>
            </a:r>
          </a:p>
          <a:p>
            <a:r>
              <a:rPr lang="en-CA" dirty="0" err="1"/>
              <a:t>Maberly</a:t>
            </a:r>
            <a:r>
              <a:rPr lang="en-CA" dirty="0"/>
              <a:t>, ON</a:t>
            </a:r>
          </a:p>
        </p:txBody>
      </p:sp>
    </p:spTree>
    <p:extLst>
      <p:ext uri="{BB962C8B-B14F-4D97-AF65-F5344CB8AC3E}">
        <p14:creationId xmlns:p14="http://schemas.microsoft.com/office/powerpoint/2010/main" val="1122070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F78D14-75C4-4396-83AA-38FFF5AC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7531F-B4E1-4B1B-ADC2-9D5C24F228CF}"/>
              </a:ext>
            </a:extLst>
          </p:cNvPr>
          <p:cNvSpPr txBox="1"/>
          <p:nvPr/>
        </p:nvSpPr>
        <p:spPr>
          <a:xfrm>
            <a:off x="777513" y="1152144"/>
            <a:ext cx="2916749" cy="307239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latin typeface="+mj-lt"/>
                <a:ea typeface="+mj-ea"/>
                <a:cs typeface="+mj-cs"/>
              </a:rPr>
              <a:t>European Gypsy Moth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5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latin typeface="+mj-lt"/>
                <a:ea typeface="+mj-ea"/>
                <a:cs typeface="+mj-cs"/>
              </a:rPr>
              <a:t>Population Range and Regulated Zones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D33B4E-75A6-4124-A75C-9878523E2C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t="-15818" r="9639" b="19964"/>
          <a:stretch/>
        </p:blipFill>
        <p:spPr>
          <a:xfrm>
            <a:off x="4274561" y="248821"/>
            <a:ext cx="4535440" cy="2984829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B4D3941-7585-45FD-9F2A-CA2F9FC7BB82}"/>
              </a:ext>
            </a:extLst>
          </p:cNvPr>
          <p:cNvSpPr txBox="1">
            <a:spLocks/>
          </p:cNvSpPr>
          <p:nvPr/>
        </p:nvSpPr>
        <p:spPr>
          <a:xfrm>
            <a:off x="54864" y="3383280"/>
            <a:ext cx="3429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fld id="{24D2341C-C912-4B9B-A0F0-E3C3C960FACA}" type="slidenum">
              <a:rPr lang="en-US" smtClean="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1FC91AD-4740-4D3A-B035-96473DE3E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-5400000">
            <a:off x="-706374" y="5285232"/>
            <a:ext cx="187223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Winter Woodlot Conference, February 3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0AC5B-4BF6-4972-9DBF-E62A08202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756" y="3671825"/>
            <a:ext cx="4821051" cy="274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0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39C0D-5F68-4576-B887-77640D2D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Shape 11265">
            <a:extLst>
              <a:ext uri="{FF2B5EF4-FFF2-40B4-BE49-F238E27FC236}">
                <a16:creationId xmlns:a16="http://schemas.microsoft.com/office/drawing/2014/main" id="{B304A58A-3860-4BEE-B6A0-C55E65022DA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b="1"/>
              <a:t>The Gypsy Moth in Ontario</a:t>
            </a:r>
            <a:endParaRPr lang="en-US" altLang="en-US" sz="4000" b="1" dirty="0"/>
          </a:p>
        </p:txBody>
      </p:sp>
      <p:sp>
        <p:nvSpPr>
          <p:cNvPr id="5" name="Shape 11266">
            <a:extLst>
              <a:ext uri="{FF2B5EF4-FFF2-40B4-BE49-F238E27FC236}">
                <a16:creationId xmlns:a16="http://schemas.microsoft.com/office/drawing/2014/main" id="{AD5E294B-7637-4CC1-9708-A6B721829FB6}"/>
              </a:ext>
            </a:extLst>
          </p:cNvPr>
          <p:cNvSpPr txBox="1">
            <a:spLocks/>
          </p:cNvSpPr>
          <p:nvPr/>
        </p:nvSpPr>
        <p:spPr>
          <a:xfrm>
            <a:off x="457200" y="1143000"/>
            <a:ext cx="8229600" cy="25908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CA" altLang="en-US" sz="2400" dirty="0"/>
              <a:t>First detected in Ontario on Wolfe Island in 1969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CA" altLang="en-US" sz="2400" dirty="0"/>
              <a:t>First outbreak commenced in 1981 near </a:t>
            </a:r>
            <a:r>
              <a:rPr lang="en-CA" altLang="en-US" sz="2400" dirty="0" err="1"/>
              <a:t>Kaladar</a:t>
            </a:r>
            <a:r>
              <a:rPr lang="en-CA" altLang="en-US" sz="2400" dirty="0"/>
              <a:t> in eastern Ontario and by 1985 had spread throughout south eastern Ontario</a:t>
            </a:r>
          </a:p>
          <a:p>
            <a:pPr>
              <a:lnSpc>
                <a:spcPct val="80000"/>
              </a:lnSpc>
            </a:pPr>
            <a:r>
              <a:rPr lang="en-CA" altLang="en-US" sz="2400" dirty="0"/>
              <a:t>MNR implemented an aerial spray control program</a:t>
            </a:r>
          </a:p>
          <a:p>
            <a:pPr>
              <a:lnSpc>
                <a:spcPct val="80000"/>
              </a:lnSpc>
            </a:pPr>
            <a:r>
              <a:rPr lang="en-CA" altLang="en-US" sz="2400" dirty="0"/>
              <a:t>By 1996 gypsy moth larvae noted south of a line from North Bay to Sault Ste. Marie</a:t>
            </a:r>
          </a:p>
          <a:p>
            <a:pPr>
              <a:lnSpc>
                <a:spcPct val="80000"/>
              </a:lnSpc>
            </a:pPr>
            <a:r>
              <a:rPr lang="en-CA" altLang="en-US" sz="2400" dirty="0"/>
              <a:t>Outbreak peaks in this area in 1985, 1991, 2002 with moderate to severe defoliation in Mississauga and Etobicoke in 2005, 2018</a:t>
            </a:r>
            <a:endParaRPr lang="en-US" altLang="en-US" sz="2400" dirty="0"/>
          </a:p>
          <a:p>
            <a:pPr>
              <a:lnSpc>
                <a:spcPct val="80000"/>
              </a:lnSpc>
            </a:pPr>
            <a:endParaRPr lang="en-CA" alt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BAD61D-EEA0-4EF4-9459-B8B5DA5D7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886200"/>
            <a:ext cx="5638800" cy="39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en-US" altLang="en-US" sz="2400" dirty="0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57921FA5-4450-411C-995D-1783F5455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81400"/>
            <a:ext cx="6324600" cy="309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98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890D6-E328-4E6A-8C78-BEBDF750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picture containing dirty&#10;&#10;Description automatically generated">
            <a:extLst>
              <a:ext uri="{FF2B5EF4-FFF2-40B4-BE49-F238E27FC236}">
                <a16:creationId xmlns:a16="http://schemas.microsoft.com/office/drawing/2014/main" id="{E3619CB6-5CB7-4B6E-B554-BA78FF01F5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5813" r="25833" b="3256"/>
          <a:stretch/>
        </p:blipFill>
        <p:spPr>
          <a:xfrm>
            <a:off x="84360" y="2940648"/>
            <a:ext cx="2658840" cy="1752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B9EBCB3-E235-4657-A2B5-A8D8BB4A7578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Annual Life Cycle</a:t>
            </a:r>
            <a:endParaRPr lang="en-CA" dirty="0"/>
          </a:p>
        </p:txBody>
      </p:sp>
      <p:pic>
        <p:nvPicPr>
          <p:cNvPr id="6" name="Picture 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88C6EF15-9F3C-4B55-9E64-7831139C1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-5432" b="5432"/>
          <a:stretch/>
        </p:blipFill>
        <p:spPr>
          <a:xfrm>
            <a:off x="6781800" y="95024"/>
            <a:ext cx="2155371" cy="3306762"/>
          </a:xfrm>
          <a:prstGeom prst="rect">
            <a:avLst/>
          </a:prstGeom>
        </p:spPr>
      </p:pic>
      <p:pic>
        <p:nvPicPr>
          <p:cNvPr id="7" name="Picture 6" descr="A picture containing outdoor, owl, bird&#10;&#10;Description automatically generated">
            <a:extLst>
              <a:ext uri="{FF2B5EF4-FFF2-40B4-BE49-F238E27FC236}">
                <a16:creationId xmlns:a16="http://schemas.microsoft.com/office/drawing/2014/main" id="{2F97504E-39EC-4668-A623-B90A291D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0"/>
            <a:ext cx="2743200" cy="2057400"/>
          </a:xfrm>
          <a:prstGeom prst="rect">
            <a:avLst/>
          </a:prstGeom>
        </p:spPr>
      </p:pic>
      <p:pic>
        <p:nvPicPr>
          <p:cNvPr id="8" name="Picture 7" descr="A picture containing screw, metalware&#10;&#10;Description automatically generated">
            <a:extLst>
              <a:ext uri="{FF2B5EF4-FFF2-40B4-BE49-F238E27FC236}">
                <a16:creationId xmlns:a16="http://schemas.microsoft.com/office/drawing/2014/main" id="{F57138B0-4162-4ED3-A0B6-7A4F79886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2" y="5019901"/>
            <a:ext cx="2619375" cy="1743075"/>
          </a:xfrm>
          <a:prstGeom prst="rect">
            <a:avLst/>
          </a:prstGeom>
        </p:spPr>
      </p:pic>
      <p:pic>
        <p:nvPicPr>
          <p:cNvPr id="9" name="Picture 8" descr="A picture containing text, insect&#10;&#10;Description automatically generated">
            <a:extLst>
              <a:ext uri="{FF2B5EF4-FFF2-40B4-BE49-F238E27FC236}">
                <a16:creationId xmlns:a16="http://schemas.microsoft.com/office/drawing/2014/main" id="{CE10C319-3863-4CF4-8053-D9F0A4CF5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66" y="416152"/>
            <a:ext cx="1943100" cy="2362200"/>
          </a:xfrm>
          <a:prstGeom prst="rect">
            <a:avLst/>
          </a:prstGeom>
        </p:spPr>
      </p:pic>
      <p:pic>
        <p:nvPicPr>
          <p:cNvPr id="10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B8F2DF8-0597-4E05-B965-07E9C3DB39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5" r="17184"/>
          <a:stretch/>
        </p:blipFill>
        <p:spPr>
          <a:xfrm>
            <a:off x="2398937" y="1219201"/>
            <a:ext cx="4382863" cy="4190999"/>
          </a:xfrm>
          <a:prstGeom prst="rect">
            <a:avLst/>
          </a:prstGeom>
        </p:spPr>
      </p:pic>
      <p:pic>
        <p:nvPicPr>
          <p:cNvPr id="11" name="Picture 10" descr="A picture containing outdoor, standing, insect&#10;&#10;Description automatically generated">
            <a:extLst>
              <a:ext uri="{FF2B5EF4-FFF2-40B4-BE49-F238E27FC236}">
                <a16:creationId xmlns:a16="http://schemas.microsoft.com/office/drawing/2014/main" id="{A9462CAC-3C9E-4083-93BD-264D9525D9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5" t="19236" r="20833" b="24725"/>
          <a:stretch/>
        </p:blipFill>
        <p:spPr>
          <a:xfrm>
            <a:off x="6781800" y="3491592"/>
            <a:ext cx="2190007" cy="14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5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D8C3BB6D-841D-4B2B-86AA-D0FE49A9E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Gypsy moth 2020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653105A-DEA0-4EDB-BB27-E73BD12DC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/>
          <a:lstStyle/>
          <a:p>
            <a:r>
              <a:rPr lang="en-CA" dirty="0"/>
              <a:t>Gypsy moth outbreak occurred in eastern Ontario</a:t>
            </a:r>
          </a:p>
          <a:p>
            <a:r>
              <a:rPr lang="en-CA" dirty="0"/>
              <a:t>But the population had been building before then, and southwestern and central Ontario had suffered beginning in 2018</a:t>
            </a:r>
          </a:p>
        </p:txBody>
      </p:sp>
    </p:spTree>
    <p:extLst>
      <p:ext uri="{BB962C8B-B14F-4D97-AF65-F5344CB8AC3E}">
        <p14:creationId xmlns:p14="http://schemas.microsoft.com/office/powerpoint/2010/main" val="85863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6D33F2-4200-4770-B20D-C94D6F9C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1A79237-20F0-4022-BA15-EA4DBA778B32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551B4A-A3AE-4118-9080-36189F6DD11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MNRF Survey results 2018</a:t>
            </a:r>
            <a:endParaRPr lang="en-CA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72963EF-B4BB-4342-8C75-BC72A62D6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CAE0DF60-49A2-4163-A163-6A8E33FF3913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5630979D-80CA-4154-88A4-E6B6558FDC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8875059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1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4F130A-45E9-4F65-81DF-8346EAF0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111F21D-26FE-4347-880D-3764A3979B2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MNRF Survey results 2019</a:t>
            </a:r>
            <a:endParaRPr lang="en-CA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022EC38-8376-4203-979E-17F0E03D7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963"/>
            <a:ext cx="9144000" cy="55626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D78968E-04C9-421A-BE3B-4B6E81858B02}"/>
              </a:ext>
            </a:extLst>
          </p:cNvPr>
          <p:cNvSpPr/>
          <p:nvPr/>
        </p:nvSpPr>
        <p:spPr>
          <a:xfrm>
            <a:off x="8153400" y="3020291"/>
            <a:ext cx="381000" cy="365125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787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E0C767-CA42-4E6B-8A6E-8442F8D2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091308D-9A21-42C2-BDB6-6B09562AFBD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482199B-B107-42E4-BB5F-226631ABA9D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MNRF Survey results 2020</a:t>
            </a:r>
            <a:endParaRPr lang="en-CA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42E80535-311F-4283-9901-6F6F8548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CA"/>
              <a:t>Winter Woodlot Conference, February 3 2021</a:t>
            </a:r>
            <a:endParaRPr lang="en-US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B949E548-5E11-4F54-A3F0-226C627C7F49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336E721-41A6-4957-8456-C846601C2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3535"/>
            <a:ext cx="9144000" cy="55626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A7E8BC-028B-4D79-AAC2-A81A5828EA6C}"/>
              </a:ext>
            </a:extLst>
          </p:cNvPr>
          <p:cNvSpPr/>
          <p:nvPr/>
        </p:nvSpPr>
        <p:spPr>
          <a:xfrm>
            <a:off x="7924800" y="3657600"/>
            <a:ext cx="533400" cy="3651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812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A52DD750-9AB5-4486-8388-3C363EC41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What makes Gypsy Moth defoliation so bad?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9E7A7FA0-83B6-4A82-BD3A-03D3D9432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2" y="1458913"/>
            <a:ext cx="6777017" cy="4525963"/>
          </a:xfrm>
        </p:spPr>
        <p:txBody>
          <a:bodyPr>
            <a:normAutofit fontScale="92500" lnSpcReduction="20000"/>
          </a:bodyPr>
          <a:lstStyle/>
          <a:p>
            <a:r>
              <a:rPr lang="en-CA" dirty="0"/>
              <a:t>Size and impact of the population (each egg mass may contain 100 to 300 eggs)</a:t>
            </a:r>
          </a:p>
          <a:p>
            <a:pPr lvl="1"/>
            <a:r>
              <a:rPr lang="en-CA" dirty="0"/>
              <a:t>Each larva can consume 1m² of foliage (do the math!)</a:t>
            </a:r>
          </a:p>
          <a:p>
            <a:r>
              <a:rPr lang="en-CA" dirty="0"/>
              <a:t>Defoliates many different species (in order of preference)</a:t>
            </a:r>
          </a:p>
          <a:p>
            <a:pPr lvl="1"/>
            <a:r>
              <a:rPr lang="en-CA" dirty="0"/>
              <a:t>Hardwoods include oaks, basswood, cherry, fruit trees, poplars, white birch, elms, willow, sugar maple, beech, and even ironwood</a:t>
            </a:r>
          </a:p>
          <a:p>
            <a:pPr lvl="1"/>
            <a:r>
              <a:rPr lang="en-CA" dirty="0"/>
              <a:t>Conifers include white pine, white and blue spruce, balsam fir, hemlock, larch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5483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2DFFA235-C562-48F1-BFEF-A9BF5BE6D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What makes Gypsy Moth defoliation so bad?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EB7905EF-3212-4B34-A4BE-E8C60EB41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2" y="1458913"/>
            <a:ext cx="6777017" cy="4525963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Is a “late season” defoliator, meaning it does not finish feeding until early to mid-July</a:t>
            </a:r>
          </a:p>
          <a:p>
            <a:pPr lvl="1"/>
            <a:r>
              <a:rPr lang="en-CA" dirty="0"/>
              <a:t>Hardwoods may re-foliate if environmental conditions are favourable, but this coincides with the summer heat and drought, and uses valuable starch reserves</a:t>
            </a:r>
          </a:p>
          <a:p>
            <a:pPr lvl="1"/>
            <a:r>
              <a:rPr lang="en-CA" dirty="0"/>
              <a:t>Conifers can not re-foliate, and may die </a:t>
            </a:r>
          </a:p>
          <a:p>
            <a:r>
              <a:rPr lang="en-CA" dirty="0"/>
              <a:t>Few natural predators </a:t>
            </a:r>
          </a:p>
          <a:p>
            <a:r>
              <a:rPr lang="en-CA" dirty="0"/>
              <a:t>Nuisance and human health issues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49475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10922D-F12E-4B02-A0C4-431842CC7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4F4434-94C8-4A85-B706-6E193C56B2C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Defoliation / Re-foliation examples</a:t>
            </a:r>
            <a:endParaRPr lang="en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4910534-4556-45EE-B75E-7FA547373DB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A picture containing tree, outdoor, plant, park&#10;&#10;Description automatically generated">
            <a:extLst>
              <a:ext uri="{FF2B5EF4-FFF2-40B4-BE49-F238E27FC236}">
                <a16:creationId xmlns:a16="http://schemas.microsoft.com/office/drawing/2014/main" id="{A43CD879-315C-48E8-A3D7-7034E268C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1782762"/>
            <a:ext cx="3857625" cy="5075237"/>
          </a:xfrm>
          <a:prstGeom prst="rect">
            <a:avLst/>
          </a:prstGeom>
        </p:spPr>
      </p:pic>
      <p:pic>
        <p:nvPicPr>
          <p:cNvPr id="8" name="Picture 7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56A73165-908D-4232-A9E7-E2A14AD769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82762"/>
            <a:ext cx="3857625" cy="5075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8E519C-8DA9-48A0-951D-6C68EF802BA5}"/>
              </a:ext>
            </a:extLst>
          </p:cNvPr>
          <p:cNvSpPr txBox="1"/>
          <p:nvPr/>
        </p:nvSpPr>
        <p:spPr>
          <a:xfrm>
            <a:off x="0" y="1295400"/>
            <a:ext cx="3857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Basswood – end of June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EFE31-11ED-4FB8-8186-176C30EF93CA}"/>
              </a:ext>
            </a:extLst>
          </p:cNvPr>
          <p:cNvSpPr txBox="1"/>
          <p:nvPr/>
        </p:nvSpPr>
        <p:spPr>
          <a:xfrm>
            <a:off x="4572000" y="1295400"/>
            <a:ext cx="385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/>
              <a:t>Mid-July</a:t>
            </a:r>
          </a:p>
        </p:txBody>
      </p:sp>
    </p:spTree>
    <p:extLst>
      <p:ext uri="{BB962C8B-B14F-4D97-AF65-F5344CB8AC3E}">
        <p14:creationId xmlns:p14="http://schemas.microsoft.com/office/powerpoint/2010/main" val="4485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98641F82-0531-49EA-8939-FFEBFAF45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First, some context …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CC829CE5-0CB5-4D13-AF27-8FD6D12B6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lnSpcReduction="10000"/>
          </a:bodyPr>
          <a:lstStyle/>
          <a:p>
            <a:r>
              <a:rPr lang="en-CA" dirty="0"/>
              <a:t>I’m not a gypsy moth expert, and don’t really want to be!</a:t>
            </a:r>
          </a:p>
          <a:p>
            <a:r>
              <a:rPr lang="en-CA" dirty="0"/>
              <a:t>I’ll be providing you with a mix of science and personal observations from my own experience with the outbreak of 2020</a:t>
            </a:r>
          </a:p>
          <a:p>
            <a:r>
              <a:rPr lang="en-CA" dirty="0"/>
              <a:t>I will discuss what I think will happen in 2021, and what management actions can be taken</a:t>
            </a:r>
          </a:p>
        </p:txBody>
      </p:sp>
    </p:spTree>
    <p:extLst>
      <p:ext uri="{BB962C8B-B14F-4D97-AF65-F5344CB8AC3E}">
        <p14:creationId xmlns:p14="http://schemas.microsoft.com/office/powerpoint/2010/main" val="378255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0BCFC-971B-4821-AEA9-756F1A1BF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1B0CED-5ECE-4A6C-8E4A-846D5CC8CAA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Defoliation / Re-foliation examples</a:t>
            </a:r>
            <a:endParaRPr lang="en-CA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313BDCC-4DFF-4FE5-9390-8C861CEEFFD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6CE07C3A-B454-48CC-8D82-579F856F29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8" b="15377"/>
          <a:stretch/>
        </p:blipFill>
        <p:spPr>
          <a:xfrm>
            <a:off x="3094264" y="1676398"/>
            <a:ext cx="3047999" cy="4679951"/>
          </a:xfrm>
          <a:prstGeom prst="rect">
            <a:avLst/>
          </a:prstGeom>
        </p:spPr>
      </p:pic>
      <p:pic>
        <p:nvPicPr>
          <p:cNvPr id="7" name="Picture 6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319AE436-B5D9-4FF8-8CFA-9AC3CDA75C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6399"/>
            <a:ext cx="2971799" cy="4679951"/>
          </a:xfrm>
          <a:prstGeom prst="rect">
            <a:avLst/>
          </a:prstGeom>
        </p:spPr>
      </p:pic>
      <p:pic>
        <p:nvPicPr>
          <p:cNvPr id="8" name="Picture 7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53E9BF68-4DD4-49B0-B330-09372AC6EC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14390" r="6067" b="18921"/>
          <a:stretch/>
        </p:blipFill>
        <p:spPr>
          <a:xfrm>
            <a:off x="6284654" y="1676398"/>
            <a:ext cx="2873413" cy="4679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1C896-6E8E-435C-923B-92B3B354C2BD}"/>
              </a:ext>
            </a:extLst>
          </p:cNvPr>
          <p:cNvSpPr txBox="1"/>
          <p:nvPr/>
        </p:nvSpPr>
        <p:spPr>
          <a:xfrm>
            <a:off x="0" y="1257300"/>
            <a:ext cx="2971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Sugar Maple – end of June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E8327-EA25-493F-8B05-2977DC3919B5}"/>
              </a:ext>
            </a:extLst>
          </p:cNvPr>
          <p:cNvSpPr txBox="1"/>
          <p:nvPr/>
        </p:nvSpPr>
        <p:spPr>
          <a:xfrm>
            <a:off x="3094263" y="1257300"/>
            <a:ext cx="304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Mid-July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9FABA-E24A-447A-AB81-624CC0B1D9BE}"/>
              </a:ext>
            </a:extLst>
          </p:cNvPr>
          <p:cNvSpPr txBox="1"/>
          <p:nvPr/>
        </p:nvSpPr>
        <p:spPr>
          <a:xfrm>
            <a:off x="6264726" y="1257300"/>
            <a:ext cx="28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End of August</a:t>
            </a:r>
          </a:p>
        </p:txBody>
      </p:sp>
    </p:spTree>
    <p:extLst>
      <p:ext uri="{BB962C8B-B14F-4D97-AF65-F5344CB8AC3E}">
        <p14:creationId xmlns:p14="http://schemas.microsoft.com/office/powerpoint/2010/main" val="3289727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F2DF3-4F08-45B3-B723-396C9C384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09D5B-677A-4D3B-ADF1-34C49449F2FE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 descr="A tree in front of a house&#10;&#10;Description automatically generated with medium confidence">
            <a:extLst>
              <a:ext uri="{FF2B5EF4-FFF2-40B4-BE49-F238E27FC236}">
                <a16:creationId xmlns:a16="http://schemas.microsoft.com/office/drawing/2014/main" id="{FE4C18B3-6169-4888-BFB1-D996815BE9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2599"/>
            <a:ext cx="3857625" cy="4968875"/>
          </a:xfrm>
          <a:prstGeom prst="rect">
            <a:avLst/>
          </a:prstGeom>
        </p:spPr>
      </p:pic>
      <p:pic>
        <p:nvPicPr>
          <p:cNvPr id="6" name="Picture 5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80BEC623-BFBA-41AE-977D-BA7099810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175" y="1752599"/>
            <a:ext cx="3857625" cy="5105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CCFB77-E03E-4E12-85BA-DA41D6C5B591}"/>
              </a:ext>
            </a:extLst>
          </p:cNvPr>
          <p:cNvSpPr txBox="1"/>
          <p:nvPr/>
        </p:nvSpPr>
        <p:spPr>
          <a:xfrm>
            <a:off x="457200" y="1358248"/>
            <a:ext cx="385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Rock Elm – early July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61870C-7DA3-4680-9A0A-563FA25D3458}"/>
              </a:ext>
            </a:extLst>
          </p:cNvPr>
          <p:cNvSpPr txBox="1"/>
          <p:nvPr/>
        </p:nvSpPr>
        <p:spPr>
          <a:xfrm>
            <a:off x="4829174" y="1358248"/>
            <a:ext cx="3857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End of August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CCEE1F-9FB2-40A1-A28F-2E55435DA57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Defoliation / Re-foliation examples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0899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C26A04-5831-4EA2-ACDB-7BCAFEA7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E1E6D5-799A-4456-A51A-037AC5BF76AD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Defoliation / Re-foliation examples</a:t>
            </a:r>
            <a:endParaRPr lang="en-CA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71FCE5D-FF59-4179-A8AC-8591234CCBAC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B074FB31-DC11-4B30-AA7B-AF7A5A2C7E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1" t="11741" b="23168"/>
          <a:stretch/>
        </p:blipFill>
        <p:spPr>
          <a:xfrm>
            <a:off x="-1162" y="1860548"/>
            <a:ext cx="3071812" cy="4495800"/>
          </a:xfrm>
          <a:prstGeom prst="rect">
            <a:avLst/>
          </a:prstGeom>
        </p:spPr>
      </p:pic>
      <p:pic>
        <p:nvPicPr>
          <p:cNvPr id="7" name="Picture 6" descr="A picture containing tree, outdoor, plant, oak&#10;&#10;Description automatically generated">
            <a:extLst>
              <a:ext uri="{FF2B5EF4-FFF2-40B4-BE49-F238E27FC236}">
                <a16:creationId xmlns:a16="http://schemas.microsoft.com/office/drawing/2014/main" id="{133327C7-E8F1-48EB-AD44-5099A2779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19" y="1860548"/>
            <a:ext cx="2895600" cy="4495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138B4-9E2F-46A3-A8F7-BEE69CC32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1860548"/>
            <a:ext cx="2843212" cy="45284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2F8A44-7A6E-49C1-B9B3-F75F3F2C859C}"/>
              </a:ext>
            </a:extLst>
          </p:cNvPr>
          <p:cNvSpPr txBox="1"/>
          <p:nvPr/>
        </p:nvSpPr>
        <p:spPr>
          <a:xfrm>
            <a:off x="609600" y="1417638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White Pine – two year and older needles consumed</a:t>
            </a:r>
          </a:p>
        </p:txBody>
      </p:sp>
    </p:spTree>
    <p:extLst>
      <p:ext uri="{BB962C8B-B14F-4D97-AF65-F5344CB8AC3E}">
        <p14:creationId xmlns:p14="http://schemas.microsoft.com/office/powerpoint/2010/main" val="814996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9573873F-12CD-442B-89F3-A6B5EA31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Forecast for 2021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FCB0995A-53AF-483C-B61B-5B185202B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2" y="1163100"/>
            <a:ext cx="7005632" cy="4525963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It is difficult to predict what will happen in 2021, as there are many variables</a:t>
            </a:r>
          </a:p>
          <a:p>
            <a:pPr lvl="1"/>
            <a:r>
              <a:rPr lang="en-CA" dirty="0"/>
              <a:t>Egg mass counts are high, and egg mass size is large, but ….</a:t>
            </a:r>
          </a:p>
          <a:p>
            <a:pPr lvl="1"/>
            <a:r>
              <a:rPr lang="en-CA" dirty="0"/>
              <a:t>Natural control factors are building, including the fungus (</a:t>
            </a:r>
            <a:r>
              <a:rPr lang="en-CA" i="1" dirty="0" err="1"/>
              <a:t>Entomaphaga</a:t>
            </a:r>
            <a:r>
              <a:rPr lang="en-CA" i="1" dirty="0"/>
              <a:t> </a:t>
            </a:r>
            <a:r>
              <a:rPr lang="en-CA" i="1" dirty="0" err="1"/>
              <a:t>maimaga</a:t>
            </a:r>
            <a:r>
              <a:rPr lang="en-CA" dirty="0"/>
              <a:t>), and the </a:t>
            </a:r>
            <a:r>
              <a:rPr lang="en-CA" dirty="0" err="1"/>
              <a:t>Nucleo</a:t>
            </a:r>
            <a:r>
              <a:rPr lang="en-CA" dirty="0"/>
              <a:t>-polyhedrosis virus (NPV)</a:t>
            </a:r>
          </a:p>
          <a:p>
            <a:pPr lvl="2"/>
            <a:r>
              <a:rPr lang="en-CA" dirty="0"/>
              <a:t>Most effective with cool, wet temperatures in the spring</a:t>
            </a:r>
          </a:p>
          <a:p>
            <a:pPr lvl="1"/>
            <a:r>
              <a:rPr lang="en-CA" dirty="0"/>
              <a:t>Parasites (wasps) and other predators (mammals, rodents, birds) may also impact population development</a:t>
            </a:r>
          </a:p>
          <a:p>
            <a:pPr lvl="1"/>
            <a:r>
              <a:rPr lang="en-CA" dirty="0"/>
              <a:t>Human intervention likely to have little impact on overall population dynamics – focus on protecting individual trees, or smaller areas – aesthetics, health benefits</a:t>
            </a:r>
          </a:p>
        </p:txBody>
      </p:sp>
    </p:spTree>
    <p:extLst>
      <p:ext uri="{BB962C8B-B14F-4D97-AF65-F5344CB8AC3E}">
        <p14:creationId xmlns:p14="http://schemas.microsoft.com/office/powerpoint/2010/main" val="1970902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DE5F50-ED52-451D-986F-1DB706C3C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1DE25FB-996B-4B35-99FA-8706CF0CB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35"/>
            <a:ext cx="9144000" cy="6000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93F440-970F-46DE-906A-75E2D6243A73}"/>
              </a:ext>
            </a:extLst>
          </p:cNvPr>
          <p:cNvSpPr txBox="1"/>
          <p:nvPr/>
        </p:nvSpPr>
        <p:spPr>
          <a:xfrm>
            <a:off x="7204364" y="4793395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Braconid Parasitic wasp</a:t>
            </a:r>
          </a:p>
        </p:txBody>
      </p:sp>
    </p:spTree>
    <p:extLst>
      <p:ext uri="{BB962C8B-B14F-4D97-AF65-F5344CB8AC3E}">
        <p14:creationId xmlns:p14="http://schemas.microsoft.com/office/powerpoint/2010/main" val="1036835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711BD1-595E-40FB-BA44-EEC06E31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C213CC-BA29-44CB-B6D0-2F658A8645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r="23334"/>
          <a:stretch/>
        </p:blipFill>
        <p:spPr>
          <a:xfrm>
            <a:off x="304800" y="304800"/>
            <a:ext cx="4408714" cy="5142857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8D9AEF4-3511-4704-8679-EF8E1C9C85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5045529" y="1600200"/>
            <a:ext cx="3810000" cy="455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8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E3ED1A8C-8E48-466A-8BF0-6BC0389C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Planning for 2021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DD99C3FD-F556-4DA0-83DD-F9A8196B6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/>
              <a:t>Step 1: Do your own risk assessment</a:t>
            </a:r>
          </a:p>
          <a:p>
            <a:pPr marL="914400" lvl="1" indent="-514350"/>
            <a:r>
              <a:rPr lang="en-CA" dirty="0"/>
              <a:t>Egg mass counts</a:t>
            </a:r>
          </a:p>
          <a:p>
            <a:pPr marL="914400" lvl="1" indent="-514350"/>
            <a:r>
              <a:rPr lang="en-CA" dirty="0"/>
              <a:t>Consider Forest / tree health impacts</a:t>
            </a:r>
          </a:p>
          <a:p>
            <a:pPr marL="914400" lvl="1" indent="-514350"/>
            <a:r>
              <a:rPr lang="en-CA" dirty="0"/>
              <a:t>Value / costs</a:t>
            </a:r>
          </a:p>
          <a:p>
            <a:pPr marL="914400" lvl="1" indent="-514350"/>
            <a:r>
              <a:rPr lang="en-CA" dirty="0"/>
              <a:t>Impacts on your management objectives</a:t>
            </a:r>
          </a:p>
          <a:p>
            <a:pPr marL="914400" lvl="1" indent="-514350"/>
            <a:r>
              <a:rPr lang="en-CA" dirty="0"/>
              <a:t>Scale (tree level vs forest level protection)</a:t>
            </a:r>
          </a:p>
          <a:p>
            <a:pPr marL="0" indent="0">
              <a:buNone/>
            </a:pPr>
            <a:r>
              <a:rPr lang="en-CA" dirty="0"/>
              <a:t>Step 2: Consider management options and tactics</a:t>
            </a:r>
          </a:p>
          <a:p>
            <a:pPr marL="0" indent="0">
              <a:buNone/>
            </a:pPr>
            <a:r>
              <a:rPr lang="en-CA" dirty="0"/>
              <a:t>Step 3: Plan and implement</a:t>
            </a:r>
          </a:p>
          <a:p>
            <a:pPr marL="857250" lvl="1" indent="-457200"/>
            <a:r>
              <a:rPr lang="en-CA" dirty="0"/>
              <a:t>Can you do it alone, or do you need help?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5265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FE1F1C-2C92-4C2C-932E-F54DB6EE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Shape 16385">
            <a:extLst>
              <a:ext uri="{FF2B5EF4-FFF2-40B4-BE49-F238E27FC236}">
                <a16:creationId xmlns:a16="http://schemas.microsoft.com/office/drawing/2014/main" id="{9946CADC-3108-4511-BB8D-6ABCB259E0A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 sz="4000" b="1"/>
              <a:t> Egg Mass Counts  Can Provide  a Defoliation Forecast</a:t>
            </a:r>
            <a:endParaRPr lang="en-US" altLang="en-US" sz="4000" b="1" dirty="0"/>
          </a:p>
        </p:txBody>
      </p:sp>
      <p:sp>
        <p:nvSpPr>
          <p:cNvPr id="5" name="Shape 16386">
            <a:extLst>
              <a:ext uri="{FF2B5EF4-FFF2-40B4-BE49-F238E27FC236}">
                <a16:creationId xmlns:a16="http://schemas.microsoft.com/office/drawing/2014/main" id="{C92D5452-B609-4AD9-AD59-753DC7DC9F4F}"/>
              </a:ext>
            </a:extLst>
          </p:cNvPr>
          <p:cNvSpPr txBox="1">
            <a:spLocks/>
          </p:cNvSpPr>
          <p:nvPr/>
        </p:nvSpPr>
        <p:spPr>
          <a:xfrm>
            <a:off x="533400" y="3962400"/>
            <a:ext cx="5212919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CA" altLang="en-US"/>
              <a:t>	In terms of individual susceptible trees, 5 to 8 egg masses per tree could result in 40% + defoliation</a:t>
            </a:r>
            <a:endParaRPr lang="en-US" altLang="en-US" dirty="0"/>
          </a:p>
        </p:txBody>
      </p:sp>
      <p:sp>
        <p:nvSpPr>
          <p:cNvPr id="6" name="TextBox 58371">
            <a:extLst>
              <a:ext uri="{FF2B5EF4-FFF2-40B4-BE49-F238E27FC236}">
                <a16:creationId xmlns:a16="http://schemas.microsoft.com/office/drawing/2014/main" id="{4A12DCAD-59F8-4A01-9EC0-5993A3DF2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E33C88-7D0C-4F66-A5CC-578DD3E4E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202861"/>
              </p:ext>
            </p:extLst>
          </p:nvPr>
        </p:nvGraphicFramePr>
        <p:xfrm>
          <a:off x="412319" y="1524000"/>
          <a:ext cx="5334000" cy="1828800"/>
        </p:xfrm>
        <a:graphic>
          <a:graphicData uri="http://schemas.openxmlformats.org/drawingml/2006/table">
            <a:tbl>
              <a:tblPr/>
              <a:tblGrid>
                <a:gridCol w="266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Egg Mass per Hectare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Defoliation Forecast</a:t>
                      </a:r>
                      <a:endParaRPr kumimoji="0" lang="en-US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Nil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to 1235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Light (1 to 40%)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1236 to 6175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Moderate (41 to 75%)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6176+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(&gt;75%)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CA7A00D3-A130-4770-9426-A96923827A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32" y="1683327"/>
            <a:ext cx="227171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37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762B3CEB-6AB2-4861-96E1-F0E5A414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>
            <a:normAutofit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Management Options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C6E0D60-5C37-4425-98F5-4C70C29CB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CA" dirty="0"/>
              <a:t>Do nothing</a:t>
            </a:r>
          </a:p>
          <a:p>
            <a:pPr marL="914400" lvl="1" indent="-514350"/>
            <a:r>
              <a:rPr lang="en-CA" dirty="0"/>
              <a:t>Wait for the population to collapse from natural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Take local, small scale actions</a:t>
            </a:r>
          </a:p>
          <a:p>
            <a:pPr marL="914400" lvl="1" indent="-514350"/>
            <a:r>
              <a:rPr lang="en-CA" dirty="0"/>
              <a:t>Intervene at all GM life stages</a:t>
            </a:r>
          </a:p>
          <a:p>
            <a:pPr marL="914400" lvl="1" indent="-514350"/>
            <a:r>
              <a:rPr lang="en-CA" dirty="0"/>
              <a:t>Trap, remove, destroy accessible larvae and pupae as they develop</a:t>
            </a:r>
          </a:p>
          <a:p>
            <a:pPr marL="914400" lvl="1" indent="-514350"/>
            <a:r>
              <a:rPr lang="en-CA" dirty="0"/>
              <a:t>Protect special trees (</a:t>
            </a:r>
            <a:r>
              <a:rPr lang="en-CA" dirty="0" err="1"/>
              <a:t>ie</a:t>
            </a:r>
            <a:r>
              <a:rPr lang="en-CA" dirty="0"/>
              <a:t> close to the house, unique species, other tree health issues, </a:t>
            </a:r>
            <a:r>
              <a:rPr lang="en-CA" dirty="0" err="1"/>
              <a:t>etc</a:t>
            </a:r>
            <a:r>
              <a:rPr lang="en-CA" dirty="0"/>
              <a:t>)</a:t>
            </a:r>
          </a:p>
          <a:p>
            <a:pPr marL="914400" lvl="1" indent="-514350"/>
            <a:r>
              <a:rPr lang="en-CA" dirty="0"/>
              <a:t>Water your trees well during and following defoliation to reduce overall stress</a:t>
            </a:r>
          </a:p>
          <a:p>
            <a:pPr marL="914400" lvl="1" indent="-514350"/>
            <a:r>
              <a:rPr lang="en-CA" dirty="0"/>
              <a:t>Collect and destroy eggs</a:t>
            </a:r>
          </a:p>
          <a:p>
            <a:pPr marL="914400" lvl="1" indent="-514350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6536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0F681E-2382-4261-A6C2-5CCC5A53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 descr="A picture containing tree, outdoor, building material, stone&#10;&#10;Description automatically generated">
            <a:extLst>
              <a:ext uri="{FF2B5EF4-FFF2-40B4-BE49-F238E27FC236}">
                <a16:creationId xmlns:a16="http://schemas.microsoft.com/office/drawing/2014/main" id="{1CC1DCCC-956E-4B11-B25D-351AFE39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2"/>
          <a:stretch/>
        </p:blipFill>
        <p:spPr>
          <a:xfrm>
            <a:off x="5714999" y="2366736"/>
            <a:ext cx="3200401" cy="4000500"/>
          </a:xfrm>
          <a:prstGeom prst="rect">
            <a:avLst/>
          </a:prstGeom>
        </p:spPr>
      </p:pic>
      <p:pic>
        <p:nvPicPr>
          <p:cNvPr id="5" name="Picture 4" descr="A close up of a skull&#10;&#10;Description automatically generated with low confidence">
            <a:extLst>
              <a:ext uri="{FF2B5EF4-FFF2-40B4-BE49-F238E27FC236}">
                <a16:creationId xmlns:a16="http://schemas.microsoft.com/office/drawing/2014/main" id="{FAF52C70-468F-4B3D-8C83-21970758B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19088"/>
            <a:ext cx="3200400" cy="188366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115B9A8-E68E-4A1A-8DB7-B1E01E6F1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7720"/>
            <a:ext cx="4343400" cy="563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72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94F01FB5-D344-4969-BE67-F6F4032F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Now, about my forest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985AE2F-4309-4FC6-BCB9-46DF89998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/>
          <a:lstStyle/>
          <a:p>
            <a:r>
              <a:rPr lang="en-CA" dirty="0"/>
              <a:t>I live with my wife on 200 acres in glorious, year-round self-isolation in western Lanark County</a:t>
            </a:r>
          </a:p>
          <a:p>
            <a:r>
              <a:rPr lang="en-CA" dirty="0"/>
              <a:t>My forest management objectives are to restore the health and diversity of the forest after a history of grazing, unsustainable logging, and past natural calamities</a:t>
            </a:r>
          </a:p>
        </p:txBody>
      </p:sp>
    </p:spTree>
    <p:extLst>
      <p:ext uri="{BB962C8B-B14F-4D97-AF65-F5344CB8AC3E}">
        <p14:creationId xmlns:p14="http://schemas.microsoft.com/office/powerpoint/2010/main" val="765187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3A0BE9E1-3B7F-479D-9526-05D22A9FF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46503"/>
            <a:ext cx="6777037" cy="1143000"/>
          </a:xfrm>
          <a:noFill/>
        </p:spPr>
        <p:txBody>
          <a:bodyPr>
            <a:normAutofit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Management Options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C59901D-F04E-42CA-8170-1504AB590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 startAt="3"/>
            </a:pPr>
            <a:r>
              <a:rPr lang="en-CA" dirty="0"/>
              <a:t>Treat with pesticides, such as BTK, </a:t>
            </a:r>
            <a:r>
              <a:rPr lang="en-CA" dirty="0" err="1"/>
              <a:t>Sevin</a:t>
            </a:r>
            <a:r>
              <a:rPr lang="en-CA" dirty="0"/>
              <a:t>, or </a:t>
            </a:r>
            <a:r>
              <a:rPr lang="en-CA" dirty="0" err="1"/>
              <a:t>TreeAzin</a:t>
            </a:r>
            <a:endParaRPr lang="en-CA" dirty="0"/>
          </a:p>
          <a:p>
            <a:pPr marL="914400" lvl="1" indent="-514350"/>
            <a:r>
              <a:rPr lang="en-CA" dirty="0"/>
              <a:t>Small scale – you can purchase BTK at local hardware stores, and use a small back-pack sprayer.  Height of control is limited.</a:t>
            </a:r>
          </a:p>
          <a:p>
            <a:pPr marL="914400" lvl="1" indent="-514350"/>
            <a:r>
              <a:rPr lang="en-CA" dirty="0"/>
              <a:t>Large scale – use commercial services to spray with boom trucks from the ground, aerial application with helicopters or fixed wing aircraft, or direct injection of systemic pesticide</a:t>
            </a:r>
          </a:p>
        </p:txBody>
      </p:sp>
    </p:spTree>
    <p:extLst>
      <p:ext uri="{BB962C8B-B14F-4D97-AF65-F5344CB8AC3E}">
        <p14:creationId xmlns:p14="http://schemas.microsoft.com/office/powerpoint/2010/main" val="1617659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91E31-1243-435B-B1E8-E68F4137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Shape 56321">
            <a:extLst>
              <a:ext uri="{FF2B5EF4-FFF2-40B4-BE49-F238E27FC236}">
                <a16:creationId xmlns:a16="http://schemas.microsoft.com/office/drawing/2014/main" id="{62459E5D-3728-4EF1-8A3F-1455019AF7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/>
              <a:t> </a:t>
            </a:r>
            <a:br>
              <a:rPr lang="en-US" altLang="en-US" sz="4000" b="1"/>
            </a:br>
            <a:endParaRPr lang="en-US" altLang="en-US" sz="2800" b="1" dirty="0"/>
          </a:p>
        </p:txBody>
      </p:sp>
      <p:pic>
        <p:nvPicPr>
          <p:cNvPr id="5" name="Rectangle 5">
            <a:extLst>
              <a:ext uri="{FF2B5EF4-FFF2-40B4-BE49-F238E27FC236}">
                <a16:creationId xmlns:a16="http://schemas.microsoft.com/office/drawing/2014/main" id="{965D63BF-F00D-4C8F-8F5B-60807D39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26286"/>
            <a:ext cx="3147219" cy="352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helicopter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5C05D854-BA1A-4848-AE9E-2BA17274E3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-3887" r="13332" b="27961"/>
          <a:stretch/>
        </p:blipFill>
        <p:spPr>
          <a:xfrm>
            <a:off x="76200" y="0"/>
            <a:ext cx="6934200" cy="3124200"/>
          </a:xfrm>
          <a:prstGeom prst="rect">
            <a:avLst/>
          </a:prstGeom>
        </p:spPr>
      </p:pic>
      <p:pic>
        <p:nvPicPr>
          <p:cNvPr id="7" name="Picture 6" descr="A bottle of medicine&#10;&#10;Description automatically generated with low confidence">
            <a:extLst>
              <a:ext uri="{FF2B5EF4-FFF2-40B4-BE49-F238E27FC236}">
                <a16:creationId xmlns:a16="http://schemas.microsoft.com/office/drawing/2014/main" id="{FEF8A2A5-14D3-428C-A79C-B596DB077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692276"/>
            <a:ext cx="2895600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2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9A8F3930-4B24-43F7-A98D-27D6133E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If you are thinking of an aerial spray ….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BB14F09-3B90-402C-971F-14CC70254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fontScale="77500" lnSpcReduction="20000"/>
          </a:bodyPr>
          <a:lstStyle/>
          <a:p>
            <a:r>
              <a:rPr lang="en-CA" dirty="0"/>
              <a:t>Best suited to larger blocks of high-value forests</a:t>
            </a:r>
          </a:p>
          <a:p>
            <a:r>
              <a:rPr lang="en-CA" dirty="0"/>
              <a:t>Logistically challenging </a:t>
            </a:r>
          </a:p>
          <a:p>
            <a:r>
              <a:rPr lang="en-CA" dirty="0"/>
              <a:t>Highly regulated by Ministry of Environment, Conservation and Parks</a:t>
            </a:r>
          </a:p>
          <a:p>
            <a:r>
              <a:rPr lang="en-CA" dirty="0"/>
              <a:t>Coordinate activities with neighbours to increase economy of scale</a:t>
            </a:r>
          </a:p>
          <a:p>
            <a:r>
              <a:rPr lang="en-CA" dirty="0"/>
              <a:t>Work directly with a qualified applicator</a:t>
            </a:r>
          </a:p>
          <a:p>
            <a:r>
              <a:rPr lang="en-CA" dirty="0"/>
              <a:t>Timing of spray is critical (calm winds, high humidity, no precipitation, proper life stage of caterpillar, </a:t>
            </a:r>
            <a:r>
              <a:rPr lang="en-CA" dirty="0" err="1"/>
              <a:t>etc</a:t>
            </a:r>
            <a:r>
              <a:rPr lang="en-CA" dirty="0"/>
              <a:t>)</a:t>
            </a:r>
          </a:p>
          <a:p>
            <a:r>
              <a:rPr lang="en-CA" dirty="0"/>
              <a:t>May require multiple applications, especially if there is a staggered or delayed hatch</a:t>
            </a:r>
          </a:p>
        </p:txBody>
      </p:sp>
    </p:spTree>
    <p:extLst>
      <p:ext uri="{BB962C8B-B14F-4D97-AF65-F5344CB8AC3E}">
        <p14:creationId xmlns:p14="http://schemas.microsoft.com/office/powerpoint/2010/main" val="31951470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47716CBE-06C7-425A-94E7-6ECD50774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762" y="274638"/>
            <a:ext cx="6777037" cy="1143000"/>
          </a:xfrm>
          <a:noFill/>
        </p:spPr>
        <p:txBody>
          <a:bodyPr/>
          <a:lstStyle/>
          <a:p>
            <a:r>
              <a:rPr lang="en-CA" b="1" dirty="0">
                <a:solidFill>
                  <a:schemeClr val="tx1"/>
                </a:solidFill>
              </a:rPr>
              <a:t>Aerial spraying, 2021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31DF2E3-3807-431A-9413-F610E9B87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458913"/>
            <a:ext cx="7005632" cy="4525963"/>
          </a:xfrm>
        </p:spPr>
        <p:txBody>
          <a:bodyPr>
            <a:normAutofit fontScale="85000" lnSpcReduction="20000"/>
          </a:bodyPr>
          <a:lstStyle/>
          <a:p>
            <a:r>
              <a:rPr lang="en-CA" dirty="0"/>
              <a:t>Zimmer Air Services, Inc. is the main contractor</a:t>
            </a:r>
          </a:p>
          <a:p>
            <a:r>
              <a:rPr lang="en-CA" dirty="0"/>
              <a:t>Need to be planning your operation – NOW!</a:t>
            </a:r>
          </a:p>
          <a:p>
            <a:pPr lvl="1"/>
            <a:r>
              <a:rPr lang="en-CA" dirty="0"/>
              <a:t>Use BTK (</a:t>
            </a:r>
            <a:r>
              <a:rPr lang="en-CA" i="1" dirty="0"/>
              <a:t>Foray 48B®</a:t>
            </a:r>
            <a:r>
              <a:rPr lang="en-CA" dirty="0"/>
              <a:t>), but it must be cultured ahead of time by the manufacturer</a:t>
            </a:r>
          </a:p>
          <a:p>
            <a:pPr lvl="1"/>
            <a:r>
              <a:rPr lang="en-CA" dirty="0"/>
              <a:t>Are currently working with over 6,000 landowners from across southern Ontario</a:t>
            </a:r>
          </a:p>
          <a:p>
            <a:pPr lvl="1"/>
            <a:r>
              <a:rPr lang="en-CA" dirty="0"/>
              <a:t>Deadline for application is March 1, but this may get tightened up</a:t>
            </a:r>
          </a:p>
          <a:p>
            <a:pPr lvl="1"/>
            <a:r>
              <a:rPr lang="en-CA" dirty="0"/>
              <a:t>Contact Dan Haupt: </a:t>
            </a:r>
            <a:r>
              <a:rPr lang="en-CA" dirty="0">
                <a:hlinkClick r:id="rId11"/>
              </a:rPr>
              <a:t>dhaupt@zimmerair.com</a:t>
            </a:r>
            <a:endParaRPr lang="en-CA" dirty="0"/>
          </a:p>
          <a:p>
            <a:pPr lvl="1"/>
            <a:r>
              <a:rPr lang="en-CA" dirty="0"/>
              <a:t>See </a:t>
            </a:r>
            <a:r>
              <a:rPr lang="en-CA" dirty="0">
                <a:hlinkClick r:id="rId11"/>
              </a:rPr>
              <a:t>https://zimmerair.com/services/aerial-application-services/forest-pest-control/</a:t>
            </a:r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57750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4768A7F6-34C7-4160-8BDB-5DC08F4B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5" y="274638"/>
            <a:ext cx="7543781" cy="1143000"/>
          </a:xfrm>
          <a:noFill/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Final thoughts and actions ..</a:t>
            </a:r>
            <a:r>
              <a:rPr lang="en-CA" b="1" dirty="0"/>
              <a:t>text …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8D095B44-1042-4ACB-8CC3-EBC5CD8DD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763" y="1295400"/>
            <a:ext cx="7005632" cy="4525963"/>
          </a:xfrm>
        </p:spPr>
        <p:txBody>
          <a:bodyPr>
            <a:normAutofit/>
          </a:bodyPr>
          <a:lstStyle/>
          <a:p>
            <a:r>
              <a:rPr lang="en-CA" dirty="0"/>
              <a:t>Monitor the hatch (timing)</a:t>
            </a:r>
          </a:p>
          <a:p>
            <a:r>
              <a:rPr lang="en-CA" dirty="0"/>
              <a:t>Monitor the development of the larvae</a:t>
            </a:r>
          </a:p>
          <a:p>
            <a:r>
              <a:rPr lang="en-CA" dirty="0"/>
              <a:t>Implement planned control actions</a:t>
            </a:r>
          </a:p>
          <a:p>
            <a:r>
              <a:rPr lang="en-CA" dirty="0"/>
              <a:t>Pray for cool, wet weather</a:t>
            </a:r>
          </a:p>
          <a:p>
            <a:r>
              <a:rPr lang="en-CA" dirty="0"/>
              <a:t>Monitor the short and long-term impacts on your trees / forests</a:t>
            </a:r>
          </a:p>
          <a:p>
            <a:r>
              <a:rPr lang="en-CA" dirty="0"/>
              <a:t>Pay attention to other invasive insects and diseases, and report as necessary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34496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CF7D29A-552D-4E36-803E-003E6DD766C0}"/>
              </a:ext>
            </a:extLst>
          </p:cNvPr>
          <p:cNvGrpSpPr/>
          <p:nvPr/>
        </p:nvGrpSpPr>
        <p:grpSpPr>
          <a:xfrm>
            <a:off x="-6011" y="-1"/>
            <a:ext cx="1232237" cy="5820571"/>
            <a:chOff x="-6011" y="-1"/>
            <a:chExt cx="1232237" cy="5820571"/>
          </a:xfrm>
        </p:grpSpPr>
        <p:pic>
          <p:nvPicPr>
            <p:cNvPr id="18" name="Picture 2" descr="Image result for forest tent caterpillar pictures">
              <a:extLst>
                <a:ext uri="{FF2B5EF4-FFF2-40B4-BE49-F238E27FC236}">
                  <a16:creationId xmlns:a16="http://schemas.microsoft.com/office/drawing/2014/main" id="{E5B11AE1-6CFF-41D5-8206-E7974F7506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2" t="10773" r="1676" b="18116"/>
            <a:stretch/>
          </p:blipFill>
          <p:spPr bwMode="auto">
            <a:xfrm>
              <a:off x="-6011" y="5332788"/>
              <a:ext cx="1230977" cy="487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Image result for emerald ash borer">
              <a:extLst>
                <a:ext uri="{FF2B5EF4-FFF2-40B4-BE49-F238E27FC236}">
                  <a16:creationId xmlns:a16="http://schemas.microsoft.com/office/drawing/2014/main" id="{217E7DD5-AF14-4E3D-8FA0-C5E689EE09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9" y="-1"/>
              <a:ext cx="1232235" cy="1029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See the source image">
              <a:extLst>
                <a:ext uri="{FF2B5EF4-FFF2-40B4-BE49-F238E27FC236}">
                  <a16:creationId xmlns:a16="http://schemas.microsoft.com/office/drawing/2014/main" id="{739F5082-3C81-4EC6-A04E-AE92424960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61" r="10370" b="8947"/>
            <a:stretch/>
          </p:blipFill>
          <p:spPr bwMode="auto">
            <a:xfrm>
              <a:off x="-6009" y="1029945"/>
              <a:ext cx="1232233" cy="1023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Image result for hemlock woolly adelgid hwa">
              <a:extLst>
                <a:ext uri="{FF2B5EF4-FFF2-40B4-BE49-F238E27FC236}">
                  <a16:creationId xmlns:a16="http://schemas.microsoft.com/office/drawing/2014/main" id="{3DD7C8FE-4761-4BE0-A5B5-051C3733C4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8" r="7256" b="7041"/>
            <a:stretch/>
          </p:blipFill>
          <p:spPr bwMode="auto">
            <a:xfrm>
              <a:off x="-6008" y="2054442"/>
              <a:ext cx="1232230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2" descr="Image result for gypsy moth invasive species">
              <a:extLst>
                <a:ext uri="{FF2B5EF4-FFF2-40B4-BE49-F238E27FC236}">
                  <a16:creationId xmlns:a16="http://schemas.microsoft.com/office/drawing/2014/main" id="{82FB2550-0BD7-4219-8ADF-DC7D58816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2926241"/>
              <a:ext cx="1232228" cy="771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Image result for oak wilt canada">
              <a:extLst>
                <a:ext uri="{FF2B5EF4-FFF2-40B4-BE49-F238E27FC236}">
                  <a16:creationId xmlns:a16="http://schemas.microsoft.com/office/drawing/2014/main" id="{83E7085C-0D48-41D1-9614-5251A0FCB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08" y="3698828"/>
              <a:ext cx="1232226" cy="87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Adult spotted lanternfly">
              <a:extLst>
                <a:ext uri="{FF2B5EF4-FFF2-40B4-BE49-F238E27FC236}">
                  <a16:creationId xmlns:a16="http://schemas.microsoft.com/office/drawing/2014/main" id="{99AEECDE-6008-4BBC-943B-10B7CB8B223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6"/>
            <a:stretch/>
          </p:blipFill>
          <p:spPr bwMode="auto">
            <a:xfrm>
              <a:off x="-6008" y="4570628"/>
              <a:ext cx="1232224" cy="76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Line 4">
              <a:extLst>
                <a:ext uri="{FF2B5EF4-FFF2-40B4-BE49-F238E27FC236}">
                  <a16:creationId xmlns:a16="http://schemas.microsoft.com/office/drawing/2014/main" id="{5093FCAD-F8A7-4CCA-91EB-219483039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6216" y="5448"/>
              <a:ext cx="0" cy="58151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4102E-4B1D-4A08-AFF0-9B0B90D82B73}"/>
              </a:ext>
            </a:extLst>
          </p:cNvPr>
          <p:cNvGrpSpPr/>
          <p:nvPr/>
        </p:nvGrpSpPr>
        <p:grpSpPr>
          <a:xfrm>
            <a:off x="-6011" y="5832475"/>
            <a:ext cx="9150011" cy="1081861"/>
            <a:chOff x="-6011" y="5832475"/>
            <a:chExt cx="9150011" cy="108186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9789C01-A9DA-44B5-9C88-66C77AB734F0}"/>
                </a:ext>
              </a:extLst>
            </p:cNvPr>
            <p:cNvSpPr/>
            <p:nvPr/>
          </p:nvSpPr>
          <p:spPr>
            <a:xfrm>
              <a:off x="6934200" y="6055730"/>
              <a:ext cx="2209800" cy="789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18" name="Rectangle 2"/>
            <p:cNvSpPr>
              <a:spLocks noChangeArrowheads="1"/>
            </p:cNvSpPr>
            <p:nvPr/>
          </p:nvSpPr>
          <p:spPr bwMode="auto">
            <a:xfrm>
              <a:off x="-6011" y="5847536"/>
              <a:ext cx="9144000" cy="1066800"/>
            </a:xfrm>
            <a:prstGeom prst="rect">
              <a:avLst/>
            </a:prstGeom>
            <a:gradFill rotWithShape="1">
              <a:gsLst>
                <a:gs pos="0">
                  <a:srgbClr val="009900">
                    <a:alpha val="18999"/>
                  </a:srgbClr>
                </a:gs>
                <a:gs pos="100000">
                  <a:srgbClr val="0047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Goudy Old Style" panose="02020502050305020303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udy Old Style" panose="02020502050305020303" pitchFamily="18" charset="0"/>
                <a:ea typeface="+mn-ea"/>
                <a:cs typeface="+mn-cs"/>
              </a:endParaRPr>
            </a:p>
          </p:txBody>
        </p:sp>
        <p:pic>
          <p:nvPicPr>
            <p:cNvPr id="9225" name="Picture 18" descr="black_text_trans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832475"/>
              <a:ext cx="2676525" cy="1025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BF2CB0E-39CE-4851-90E4-1B146B029DD3}"/>
                </a:ext>
              </a:extLst>
            </p:cNvPr>
            <p:cNvSpPr txBox="1"/>
            <p:nvPr/>
          </p:nvSpPr>
          <p:spPr>
            <a:xfrm>
              <a:off x="3153804" y="6368333"/>
              <a:ext cx="592806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Kemptville</a:t>
              </a:r>
              <a:r>
                <a:rPr kumimoji="0" lang="en-US" sz="15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Winter Woodlot Conference Webinar -  February 3, 2021</a:t>
              </a:r>
              <a:endParaRPr kumimoji="0" lang="en-CA" sz="15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itle 6">
            <a:extLst>
              <a:ext uri="{FF2B5EF4-FFF2-40B4-BE49-F238E27FC236}">
                <a16:creationId xmlns:a16="http://schemas.microsoft.com/office/drawing/2014/main" id="{F84EEBE4-A57E-4738-B000-069DB8594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5" y="274638"/>
            <a:ext cx="7543781" cy="1143000"/>
          </a:xfrm>
          <a:noFill/>
        </p:spPr>
        <p:txBody>
          <a:bodyPr>
            <a:normAutofit fontScale="90000"/>
          </a:bodyPr>
          <a:lstStyle/>
          <a:p>
            <a:r>
              <a:rPr lang="en-CA" b="1" dirty="0">
                <a:solidFill>
                  <a:schemeClr val="tx1"/>
                </a:solidFill>
              </a:rPr>
              <a:t>Acknowledgements and References</a:t>
            </a:r>
            <a:endParaRPr lang="en-CA" b="1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6D372DE0-C79C-4790-A195-FE9D3CEF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5" y="1295400"/>
            <a:ext cx="754379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CA" dirty="0"/>
              <a:t>Thanks to:</a:t>
            </a:r>
          </a:p>
          <a:p>
            <a:pPr lvl="1"/>
            <a:r>
              <a:rPr lang="en-CA" sz="1800" dirty="0"/>
              <a:t>Vanessa </a:t>
            </a:r>
            <a:r>
              <a:rPr lang="en-CA" sz="1800" dirty="0" err="1"/>
              <a:t>Chaimbrone</a:t>
            </a:r>
            <a:r>
              <a:rPr lang="en-CA" sz="1800" dirty="0"/>
              <a:t>, MNRF, Peterborough</a:t>
            </a:r>
          </a:p>
          <a:p>
            <a:pPr lvl="1"/>
            <a:r>
              <a:rPr lang="en-CA" sz="1800" dirty="0"/>
              <a:t>Dr. Taylor </a:t>
            </a:r>
            <a:r>
              <a:rPr lang="en-CA" sz="1800" dirty="0" err="1"/>
              <a:t>Scarr</a:t>
            </a:r>
            <a:r>
              <a:rPr lang="en-CA" sz="1800" dirty="0"/>
              <a:t>, CFS, Sault Ste Marie</a:t>
            </a:r>
          </a:p>
          <a:p>
            <a:pPr lvl="1"/>
            <a:r>
              <a:rPr lang="en-CA" sz="1800" dirty="0"/>
              <a:t>Dan Haupt, Zimmer Air Services</a:t>
            </a:r>
          </a:p>
          <a:p>
            <a:pPr lvl="1"/>
            <a:r>
              <a:rPr lang="en-CA" sz="1800" dirty="0"/>
              <a:t>Invasive Species Centre, SSM</a:t>
            </a:r>
          </a:p>
          <a:p>
            <a:pPr lvl="1"/>
            <a:r>
              <a:rPr lang="en-CA" sz="1800" dirty="0"/>
              <a:t>Google</a:t>
            </a:r>
          </a:p>
          <a:p>
            <a:pPr lvl="1"/>
            <a:endParaRPr lang="en-CA" sz="1800" dirty="0"/>
          </a:p>
          <a:p>
            <a:pPr marL="0" indent="0">
              <a:buNone/>
            </a:pPr>
            <a:r>
              <a:rPr lang="en-CA" dirty="0"/>
              <a:t>Useful References</a:t>
            </a:r>
          </a:p>
          <a:p>
            <a:r>
              <a:rPr lang="en-CA" sz="2300" dirty="0">
                <a:hlinkClick r:id="rId11"/>
              </a:rPr>
              <a:t>https://www.ontario.ca/page/gypsy-moth#:~:text=The%20first%20detection%20of%20gypsy,infestation%20exists%20in%20New%20Liskeard</a:t>
            </a:r>
            <a:endParaRPr lang="en-CA" sz="2300" dirty="0"/>
          </a:p>
          <a:p>
            <a:r>
              <a:rPr lang="en-CA" sz="2300" dirty="0">
                <a:hlinkClick r:id="rId11"/>
              </a:rPr>
              <a:t>https://www.invasivespeciescentre.ca/invasive-species/meet-the-species/invasive-insects/gypsy-moth/</a:t>
            </a:r>
            <a:endParaRPr lang="en-CA" sz="2300" dirty="0"/>
          </a:p>
          <a:p>
            <a:r>
              <a:rPr lang="en-CA" sz="2300" dirty="0">
                <a:hlinkClick r:id="rId11"/>
              </a:rPr>
              <a:t>https://foca.on.ca/wp-content/uploads/2020/07/FOCA_webinar_Gypsy_Moth_July2020.mp4</a:t>
            </a:r>
            <a:endParaRPr lang="en-CA" sz="2300" dirty="0"/>
          </a:p>
          <a:p>
            <a:endParaRPr lang="en-CA" sz="2300" dirty="0"/>
          </a:p>
          <a:p>
            <a:endParaRPr lang="en-CA" sz="2300" dirty="0"/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006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8C59C9-FDBD-4182-97FB-DC7302C3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7D39B47C-18C8-4E45-8ABD-7BBD82FCFD9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/>
              <a:t>Fagan Lake, then and now</a:t>
            </a:r>
            <a:endParaRPr lang="en-CA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F0E00EC-9D32-45A0-9F89-D4BE012B8D05}"/>
              </a:ext>
            </a:extLst>
          </p:cNvPr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Archive photo, 1929</a:t>
            </a:r>
            <a:endParaRPr lang="en-CA" dirty="0"/>
          </a:p>
        </p:txBody>
      </p:sp>
      <p:pic>
        <p:nvPicPr>
          <p:cNvPr id="6" name="Content Placeholder 17" descr="A black and white photo of a stone wall&#10;&#10;Description automatically generated with low confidence">
            <a:extLst>
              <a:ext uri="{FF2B5EF4-FFF2-40B4-BE49-F238E27FC236}">
                <a16:creationId xmlns:a16="http://schemas.microsoft.com/office/drawing/2014/main" id="{133C263E-4BF4-4BB4-9392-280977586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23" y="2174875"/>
            <a:ext cx="3832141" cy="3951288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91623AD-B587-4E2E-A918-A5A0573DE93F}"/>
              </a:ext>
            </a:extLst>
          </p:cNvPr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Current</a:t>
            </a:r>
            <a:endParaRPr lang="en-CA" dirty="0"/>
          </a:p>
        </p:txBody>
      </p:sp>
      <p:pic>
        <p:nvPicPr>
          <p:cNvPr id="8" name="Content Placeholder 19" descr="Map&#10;&#10;Description automatically generated">
            <a:extLst>
              <a:ext uri="{FF2B5EF4-FFF2-40B4-BE49-F238E27FC236}">
                <a16:creationId xmlns:a16="http://schemas.microsoft.com/office/drawing/2014/main" id="{4A551BC8-E77F-478F-8CC6-4B2EC86A2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174876"/>
            <a:ext cx="4041775" cy="3951288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1B52B47-CF2F-448E-AD16-4BA217A028A7}"/>
              </a:ext>
            </a:extLst>
          </p:cNvPr>
          <p:cNvSpPr/>
          <p:nvPr/>
        </p:nvSpPr>
        <p:spPr>
          <a:xfrm>
            <a:off x="2286000" y="3235516"/>
            <a:ext cx="706582" cy="602193"/>
          </a:xfrm>
          <a:custGeom>
            <a:avLst/>
            <a:gdLst>
              <a:gd name="connsiteX0" fmla="*/ 526473 w 706582"/>
              <a:gd name="connsiteY0" fmla="*/ 6448 h 602193"/>
              <a:gd name="connsiteX1" fmla="*/ 138545 w 706582"/>
              <a:gd name="connsiteY1" fmla="*/ 34157 h 602193"/>
              <a:gd name="connsiteX2" fmla="*/ 83127 w 706582"/>
              <a:gd name="connsiteY2" fmla="*/ 61866 h 602193"/>
              <a:gd name="connsiteX3" fmla="*/ 27709 w 706582"/>
              <a:gd name="connsiteY3" fmla="*/ 144993 h 602193"/>
              <a:gd name="connsiteX4" fmla="*/ 0 w 706582"/>
              <a:gd name="connsiteY4" fmla="*/ 228120 h 602193"/>
              <a:gd name="connsiteX5" fmla="*/ 13855 w 706582"/>
              <a:gd name="connsiteY5" fmla="*/ 463648 h 602193"/>
              <a:gd name="connsiteX6" fmla="*/ 27709 w 706582"/>
              <a:gd name="connsiteY6" fmla="*/ 505211 h 602193"/>
              <a:gd name="connsiteX7" fmla="*/ 110836 w 706582"/>
              <a:gd name="connsiteY7" fmla="*/ 588339 h 602193"/>
              <a:gd name="connsiteX8" fmla="*/ 152400 w 706582"/>
              <a:gd name="connsiteY8" fmla="*/ 602193 h 602193"/>
              <a:gd name="connsiteX9" fmla="*/ 526473 w 706582"/>
              <a:gd name="connsiteY9" fmla="*/ 588339 h 602193"/>
              <a:gd name="connsiteX10" fmla="*/ 554182 w 706582"/>
              <a:gd name="connsiteY10" fmla="*/ 560629 h 602193"/>
              <a:gd name="connsiteX11" fmla="*/ 595745 w 706582"/>
              <a:gd name="connsiteY11" fmla="*/ 532920 h 602193"/>
              <a:gd name="connsiteX12" fmla="*/ 665018 w 706582"/>
              <a:gd name="connsiteY12" fmla="*/ 477502 h 602193"/>
              <a:gd name="connsiteX13" fmla="*/ 692727 w 706582"/>
              <a:gd name="connsiteY13" fmla="*/ 394375 h 602193"/>
              <a:gd name="connsiteX14" fmla="*/ 706582 w 706582"/>
              <a:gd name="connsiteY14" fmla="*/ 352811 h 602193"/>
              <a:gd name="connsiteX15" fmla="*/ 692727 w 706582"/>
              <a:gd name="connsiteY15" fmla="*/ 131139 h 602193"/>
              <a:gd name="connsiteX16" fmla="*/ 678873 w 706582"/>
              <a:gd name="connsiteY16" fmla="*/ 89575 h 602193"/>
              <a:gd name="connsiteX17" fmla="*/ 595745 w 706582"/>
              <a:gd name="connsiteY17" fmla="*/ 61866 h 602193"/>
              <a:gd name="connsiteX18" fmla="*/ 526473 w 706582"/>
              <a:gd name="connsiteY18" fmla="*/ 6448 h 6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6582" h="602193">
                <a:moveTo>
                  <a:pt x="526473" y="6448"/>
                </a:moveTo>
                <a:cubicBezTo>
                  <a:pt x="450273" y="1830"/>
                  <a:pt x="252674" y="-14756"/>
                  <a:pt x="138545" y="34157"/>
                </a:cubicBezTo>
                <a:cubicBezTo>
                  <a:pt x="119562" y="42293"/>
                  <a:pt x="101600" y="52630"/>
                  <a:pt x="83127" y="61866"/>
                </a:cubicBezTo>
                <a:cubicBezTo>
                  <a:pt x="64654" y="89575"/>
                  <a:pt x="38240" y="113400"/>
                  <a:pt x="27709" y="144993"/>
                </a:cubicBezTo>
                <a:lnTo>
                  <a:pt x="0" y="228120"/>
                </a:lnTo>
                <a:cubicBezTo>
                  <a:pt x="4618" y="306629"/>
                  <a:pt x="6030" y="385393"/>
                  <a:pt x="13855" y="463648"/>
                </a:cubicBezTo>
                <a:cubicBezTo>
                  <a:pt x="15308" y="478179"/>
                  <a:pt x="18743" y="493683"/>
                  <a:pt x="27709" y="505211"/>
                </a:cubicBezTo>
                <a:cubicBezTo>
                  <a:pt x="51767" y="536143"/>
                  <a:pt x="73660" y="575948"/>
                  <a:pt x="110836" y="588339"/>
                </a:cubicBezTo>
                <a:lnTo>
                  <a:pt x="152400" y="602193"/>
                </a:lnTo>
                <a:cubicBezTo>
                  <a:pt x="277091" y="597575"/>
                  <a:pt x="402359" y="601178"/>
                  <a:pt x="526473" y="588339"/>
                </a:cubicBezTo>
                <a:cubicBezTo>
                  <a:pt x="539466" y="586995"/>
                  <a:pt x="543982" y="568789"/>
                  <a:pt x="554182" y="560629"/>
                </a:cubicBezTo>
                <a:cubicBezTo>
                  <a:pt x="567184" y="550227"/>
                  <a:pt x="582743" y="543322"/>
                  <a:pt x="595745" y="532920"/>
                </a:cubicBezTo>
                <a:cubicBezTo>
                  <a:pt x="694453" y="453954"/>
                  <a:pt x="537093" y="562786"/>
                  <a:pt x="665018" y="477502"/>
                </a:cubicBezTo>
                <a:lnTo>
                  <a:pt x="692727" y="394375"/>
                </a:lnTo>
                <a:lnTo>
                  <a:pt x="706582" y="352811"/>
                </a:lnTo>
                <a:cubicBezTo>
                  <a:pt x="701964" y="278920"/>
                  <a:pt x="700477" y="204767"/>
                  <a:pt x="692727" y="131139"/>
                </a:cubicBezTo>
                <a:cubicBezTo>
                  <a:pt x="691198" y="116615"/>
                  <a:pt x="690757" y="98063"/>
                  <a:pt x="678873" y="89575"/>
                </a:cubicBezTo>
                <a:cubicBezTo>
                  <a:pt x="655105" y="72598"/>
                  <a:pt x="595745" y="61866"/>
                  <a:pt x="595745" y="61866"/>
                </a:cubicBezTo>
                <a:cubicBezTo>
                  <a:pt x="542654" y="26472"/>
                  <a:pt x="602673" y="11066"/>
                  <a:pt x="526473" y="644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EA837D3-19D1-4B6E-9FEB-36D1E4F43BDD}"/>
              </a:ext>
            </a:extLst>
          </p:cNvPr>
          <p:cNvSpPr/>
          <p:nvPr/>
        </p:nvSpPr>
        <p:spPr>
          <a:xfrm>
            <a:off x="6470073" y="3352800"/>
            <a:ext cx="711505" cy="777782"/>
          </a:xfrm>
          <a:custGeom>
            <a:avLst/>
            <a:gdLst>
              <a:gd name="connsiteX0" fmla="*/ 401782 w 711505"/>
              <a:gd name="connsiteY0" fmla="*/ 13855 h 777782"/>
              <a:gd name="connsiteX1" fmla="*/ 83127 w 711505"/>
              <a:gd name="connsiteY1" fmla="*/ 110836 h 777782"/>
              <a:gd name="connsiteX2" fmla="*/ 41563 w 711505"/>
              <a:gd name="connsiteY2" fmla="*/ 138545 h 777782"/>
              <a:gd name="connsiteX3" fmla="*/ 13854 w 711505"/>
              <a:gd name="connsiteY3" fmla="*/ 193964 h 777782"/>
              <a:gd name="connsiteX4" fmla="*/ 0 w 711505"/>
              <a:gd name="connsiteY4" fmla="*/ 249382 h 777782"/>
              <a:gd name="connsiteX5" fmla="*/ 27709 w 711505"/>
              <a:gd name="connsiteY5" fmla="*/ 457200 h 777782"/>
              <a:gd name="connsiteX6" fmla="*/ 55418 w 711505"/>
              <a:gd name="connsiteY6" fmla="*/ 498764 h 777782"/>
              <a:gd name="connsiteX7" fmla="*/ 96982 w 711505"/>
              <a:gd name="connsiteY7" fmla="*/ 568036 h 777782"/>
              <a:gd name="connsiteX8" fmla="*/ 124691 w 711505"/>
              <a:gd name="connsiteY8" fmla="*/ 623455 h 777782"/>
              <a:gd name="connsiteX9" fmla="*/ 166254 w 711505"/>
              <a:gd name="connsiteY9" fmla="*/ 651164 h 777782"/>
              <a:gd name="connsiteX10" fmla="*/ 249382 w 711505"/>
              <a:gd name="connsiteY10" fmla="*/ 720436 h 777782"/>
              <a:gd name="connsiteX11" fmla="*/ 290945 w 711505"/>
              <a:gd name="connsiteY11" fmla="*/ 762000 h 777782"/>
              <a:gd name="connsiteX12" fmla="*/ 540327 w 711505"/>
              <a:gd name="connsiteY12" fmla="*/ 748145 h 777782"/>
              <a:gd name="connsiteX13" fmla="*/ 581891 w 711505"/>
              <a:gd name="connsiteY13" fmla="*/ 706582 h 777782"/>
              <a:gd name="connsiteX14" fmla="*/ 595745 w 711505"/>
              <a:gd name="connsiteY14" fmla="*/ 665018 h 777782"/>
              <a:gd name="connsiteX15" fmla="*/ 623454 w 711505"/>
              <a:gd name="connsiteY15" fmla="*/ 623455 h 777782"/>
              <a:gd name="connsiteX16" fmla="*/ 637309 w 711505"/>
              <a:gd name="connsiteY16" fmla="*/ 568036 h 777782"/>
              <a:gd name="connsiteX17" fmla="*/ 692727 w 711505"/>
              <a:gd name="connsiteY17" fmla="*/ 471055 h 777782"/>
              <a:gd name="connsiteX18" fmla="*/ 692727 w 711505"/>
              <a:gd name="connsiteY18" fmla="*/ 152400 h 777782"/>
              <a:gd name="connsiteX19" fmla="*/ 665018 w 711505"/>
              <a:gd name="connsiteY19" fmla="*/ 96982 h 777782"/>
              <a:gd name="connsiteX20" fmla="*/ 498763 w 711505"/>
              <a:gd name="connsiteY20" fmla="*/ 13855 h 777782"/>
              <a:gd name="connsiteX21" fmla="*/ 457200 w 711505"/>
              <a:gd name="connsiteY21" fmla="*/ 0 h 777782"/>
              <a:gd name="connsiteX22" fmla="*/ 346363 w 711505"/>
              <a:gd name="connsiteY22" fmla="*/ 41564 h 77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1505" h="777782">
                <a:moveTo>
                  <a:pt x="401782" y="13855"/>
                </a:moveTo>
                <a:cubicBezTo>
                  <a:pt x="295564" y="46182"/>
                  <a:pt x="188048" y="74518"/>
                  <a:pt x="83127" y="110836"/>
                </a:cubicBezTo>
                <a:cubicBezTo>
                  <a:pt x="67392" y="116283"/>
                  <a:pt x="52223" y="125753"/>
                  <a:pt x="41563" y="138545"/>
                </a:cubicBezTo>
                <a:cubicBezTo>
                  <a:pt x="28341" y="154411"/>
                  <a:pt x="23090" y="175491"/>
                  <a:pt x="13854" y="193964"/>
                </a:cubicBezTo>
                <a:cubicBezTo>
                  <a:pt x="9236" y="212437"/>
                  <a:pt x="0" y="230341"/>
                  <a:pt x="0" y="249382"/>
                </a:cubicBezTo>
                <a:cubicBezTo>
                  <a:pt x="0" y="280343"/>
                  <a:pt x="225" y="402232"/>
                  <a:pt x="27709" y="457200"/>
                </a:cubicBezTo>
                <a:cubicBezTo>
                  <a:pt x="35156" y="472093"/>
                  <a:pt x="46182" y="484909"/>
                  <a:pt x="55418" y="498764"/>
                </a:cubicBezTo>
                <a:cubicBezTo>
                  <a:pt x="87578" y="595245"/>
                  <a:pt x="46267" y="491963"/>
                  <a:pt x="96982" y="568036"/>
                </a:cubicBezTo>
                <a:cubicBezTo>
                  <a:pt x="108438" y="585221"/>
                  <a:pt x="111469" y="607589"/>
                  <a:pt x="124691" y="623455"/>
                </a:cubicBezTo>
                <a:cubicBezTo>
                  <a:pt x="135351" y="636247"/>
                  <a:pt x="154480" y="639390"/>
                  <a:pt x="166254" y="651164"/>
                </a:cubicBezTo>
                <a:cubicBezTo>
                  <a:pt x="241742" y="726652"/>
                  <a:pt x="169998" y="693976"/>
                  <a:pt x="249382" y="720436"/>
                </a:cubicBezTo>
                <a:cubicBezTo>
                  <a:pt x="263236" y="734291"/>
                  <a:pt x="274643" y="751132"/>
                  <a:pt x="290945" y="762000"/>
                </a:cubicBezTo>
                <a:cubicBezTo>
                  <a:pt x="353866" y="803948"/>
                  <a:pt x="533099" y="749109"/>
                  <a:pt x="540327" y="748145"/>
                </a:cubicBezTo>
                <a:cubicBezTo>
                  <a:pt x="554182" y="734291"/>
                  <a:pt x="571023" y="722885"/>
                  <a:pt x="581891" y="706582"/>
                </a:cubicBezTo>
                <a:cubicBezTo>
                  <a:pt x="589992" y="694431"/>
                  <a:pt x="589214" y="678080"/>
                  <a:pt x="595745" y="665018"/>
                </a:cubicBezTo>
                <a:cubicBezTo>
                  <a:pt x="603191" y="650125"/>
                  <a:pt x="614218" y="637309"/>
                  <a:pt x="623454" y="623455"/>
                </a:cubicBezTo>
                <a:cubicBezTo>
                  <a:pt x="628072" y="604982"/>
                  <a:pt x="630623" y="585865"/>
                  <a:pt x="637309" y="568036"/>
                </a:cubicBezTo>
                <a:cubicBezTo>
                  <a:pt x="652376" y="527857"/>
                  <a:pt x="669757" y="505509"/>
                  <a:pt x="692727" y="471055"/>
                </a:cubicBezTo>
                <a:cubicBezTo>
                  <a:pt x="715251" y="335912"/>
                  <a:pt x="720158" y="344414"/>
                  <a:pt x="692727" y="152400"/>
                </a:cubicBezTo>
                <a:cubicBezTo>
                  <a:pt x="689806" y="131955"/>
                  <a:pt x="679622" y="111586"/>
                  <a:pt x="665018" y="96982"/>
                </a:cubicBezTo>
                <a:cubicBezTo>
                  <a:pt x="611302" y="43266"/>
                  <a:pt x="566374" y="36392"/>
                  <a:pt x="498763" y="13855"/>
                </a:cubicBezTo>
                <a:lnTo>
                  <a:pt x="457200" y="0"/>
                </a:lnTo>
                <a:cubicBezTo>
                  <a:pt x="305657" y="15155"/>
                  <a:pt x="285836" y="-18963"/>
                  <a:pt x="346363" y="4156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412D2-87A6-4C55-AD48-8444E3A7BBD7}"/>
              </a:ext>
            </a:extLst>
          </p:cNvPr>
          <p:cNvSpPr txBox="1"/>
          <p:nvPr/>
        </p:nvSpPr>
        <p:spPr>
          <a:xfrm>
            <a:off x="561223" y="6126163"/>
            <a:ext cx="3832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Pastured Landscape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30A2D-265B-463E-93EE-F4388BBD5968}"/>
              </a:ext>
            </a:extLst>
          </p:cNvPr>
          <p:cNvSpPr txBox="1"/>
          <p:nvPr/>
        </p:nvSpPr>
        <p:spPr>
          <a:xfrm>
            <a:off x="4645025" y="6126163"/>
            <a:ext cx="297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Forests in recovery phase</a:t>
            </a:r>
          </a:p>
        </p:txBody>
      </p:sp>
    </p:spTree>
    <p:extLst>
      <p:ext uri="{BB962C8B-B14F-4D97-AF65-F5344CB8AC3E}">
        <p14:creationId xmlns:p14="http://schemas.microsoft.com/office/powerpoint/2010/main" val="3289779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290F5A-101A-4ACC-A49E-AE04EADD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0D06C283-763A-4B9F-BF9E-D4744DDC923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My forest management objectives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728CE4D-E0D0-4D00-9E34-4D454D2EC9EA}"/>
              </a:ext>
            </a:extLst>
          </p:cNvPr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Wood products</a:t>
            </a:r>
            <a:endParaRPr lang="en-CA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ED0113E-46E7-46A7-84FC-7F2101AE178F}"/>
              </a:ext>
            </a:extLst>
          </p:cNvPr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Other products</a:t>
            </a:r>
            <a:endParaRPr lang="en-CA" dirty="0"/>
          </a:p>
        </p:txBody>
      </p:sp>
      <p:pic>
        <p:nvPicPr>
          <p:cNvPr id="7" name="Content Placeholder 9" descr="A picture containing tree, outdoor, snow, forest&#10;&#10;Description automatically generated">
            <a:extLst>
              <a:ext uri="{FF2B5EF4-FFF2-40B4-BE49-F238E27FC236}">
                <a16:creationId xmlns:a16="http://schemas.microsoft.com/office/drawing/2014/main" id="{BBC14C1B-953E-42BA-B10D-E9FE8F6CF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4875"/>
            <a:ext cx="4040188" cy="2272605"/>
          </a:xfrm>
          <a:prstGeom prst="rect">
            <a:avLst/>
          </a:prstGeom>
        </p:spPr>
      </p:pic>
      <p:pic>
        <p:nvPicPr>
          <p:cNvPr id="8" name="Content Placeholder 16" descr="A picture containing indoor, cooking, cluttered&#10;&#10;Description automatically generated">
            <a:extLst>
              <a:ext uri="{FF2B5EF4-FFF2-40B4-BE49-F238E27FC236}">
                <a16:creationId xmlns:a16="http://schemas.microsoft.com/office/drawing/2014/main" id="{5A93EE3B-F42C-438F-B789-723C143B53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74875"/>
            <a:ext cx="2065387" cy="3951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2CF6F8-335E-45F5-B8BC-DAD578C3B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4447479"/>
            <a:ext cx="2065387" cy="2176075"/>
          </a:xfrm>
          <a:prstGeom prst="rect">
            <a:avLst/>
          </a:prstGeom>
        </p:spPr>
      </p:pic>
      <p:pic>
        <p:nvPicPr>
          <p:cNvPr id="10" name="Picture 9" descr="A picture containing bottle, indoor, shelf, drink&#10;&#10;Description automatically generated">
            <a:extLst>
              <a:ext uri="{FF2B5EF4-FFF2-40B4-BE49-F238E27FC236}">
                <a16:creationId xmlns:a16="http://schemas.microsoft.com/office/drawing/2014/main" id="{246BE5D6-61D7-4C8F-9B38-99C096A933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86" y="2174875"/>
            <a:ext cx="2278014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50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A627C-8D83-4272-8251-8ADC0FC2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0322378A-19DC-42AF-947E-F910F7140E3E}"/>
              </a:ext>
            </a:extLst>
          </p:cNvPr>
          <p:cNvSpPr txBox="1">
            <a:spLocks/>
          </p:cNvSpPr>
          <p:nvPr/>
        </p:nvSpPr>
        <p:spPr>
          <a:xfrm>
            <a:off x="152400" y="274638"/>
            <a:ext cx="885713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/>
              <a:t>Lessons Learned from Forest Tent Caterpillar 2016 to 2019</a:t>
            </a:r>
            <a:endParaRPr lang="en-CA" sz="3200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461AB990-C6C3-4B84-BF55-6050450426C1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D2341C-C912-4B9B-A0F0-E3C3C960FAC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F638CD0-67E8-4828-BD9C-F9D70CE0F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399"/>
            <a:ext cx="4800600" cy="2971801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42F4810-D498-4C19-BFED-085F1617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937164"/>
            <a:ext cx="5580530" cy="3962400"/>
          </a:xfrm>
          <a:prstGeom prst="rect">
            <a:avLst/>
          </a:prstGeom>
        </p:spPr>
      </p:pic>
      <p:pic>
        <p:nvPicPr>
          <p:cNvPr id="9" name="Picture 8" descr="A close - up of a reptile&#10;&#10;Description automatically generated with medium confidence">
            <a:extLst>
              <a:ext uri="{FF2B5EF4-FFF2-40B4-BE49-F238E27FC236}">
                <a16:creationId xmlns:a16="http://schemas.microsoft.com/office/drawing/2014/main" id="{138F450B-225E-488B-A4F9-2B46BCA9E7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124200" cy="2286000"/>
          </a:xfrm>
          <a:prstGeom prst="rect">
            <a:avLst/>
          </a:prstGeom>
        </p:spPr>
      </p:pic>
      <p:pic>
        <p:nvPicPr>
          <p:cNvPr id="10" name="Picture 9" descr="A bee on a leaf&#10;&#10;Description automatically generated with low confidence">
            <a:extLst>
              <a:ext uri="{FF2B5EF4-FFF2-40B4-BE49-F238E27FC236}">
                <a16:creationId xmlns:a16="http://schemas.microsoft.com/office/drawing/2014/main" id="{0E62030C-A3EB-4E6F-84E6-4BE0AB5DC3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77636"/>
            <a:ext cx="2640352" cy="179416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75F51D4-082F-4A47-9C80-502BC54D2AA2}"/>
              </a:ext>
            </a:extLst>
          </p:cNvPr>
          <p:cNvSpPr/>
          <p:nvPr/>
        </p:nvSpPr>
        <p:spPr>
          <a:xfrm>
            <a:off x="7924800" y="4918364"/>
            <a:ext cx="381000" cy="4918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3586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9913D-2130-4A81-88EA-83589672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DA8694-F9B6-443D-8A9C-C7871A57C862}"/>
              </a:ext>
            </a:extLst>
          </p:cNvPr>
          <p:cNvSpPr txBox="1">
            <a:spLocks/>
          </p:cNvSpPr>
          <p:nvPr/>
        </p:nvSpPr>
        <p:spPr>
          <a:xfrm>
            <a:off x="480060" y="329184"/>
            <a:ext cx="5170932" cy="1118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600"/>
              <a:t>Personal observations</a:t>
            </a:r>
            <a:endParaRPr lang="en-US" sz="3600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681D7A0-B0B5-48A6-862A-13DB37823A72}"/>
              </a:ext>
            </a:extLst>
          </p:cNvPr>
          <p:cNvSpPr txBox="1">
            <a:spLocks/>
          </p:cNvSpPr>
          <p:nvPr/>
        </p:nvSpPr>
        <p:spPr>
          <a:xfrm>
            <a:off x="480060" y="1676400"/>
            <a:ext cx="5170932" cy="4852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</a:pPr>
            <a:r>
              <a:rPr lang="en-US" sz="3300" dirty="0"/>
              <a:t>Three years of successive defoliation beginning in 2016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Combined with summer heat and droughts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Preferred tree species include sugar maple, oaks, poplars, cherry, basswood, ash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Did not affect soft maple, beech, yellow birch, ironwood, conifers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Most trees re-foliated, but some of the large 150+ year old maples struggled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Maple producers had some success controlling the outbreak using aerial spraying of BTK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FTC population collapsed in 2019 with the virus and fungus, combined with the Friendly Fly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The forest had 2019 off … or did it?</a:t>
            </a:r>
          </a:p>
          <a:p>
            <a:pPr marL="285750" indent="-228600">
              <a:lnSpc>
                <a:spcPts val="1000"/>
              </a:lnSpc>
              <a:spcBef>
                <a:spcPts val="0"/>
              </a:spcBef>
            </a:pPr>
            <a:endParaRPr lang="en-US" sz="3300" dirty="0"/>
          </a:p>
          <a:p>
            <a:pPr marL="285750" indent="-228600">
              <a:lnSpc>
                <a:spcPct val="90000"/>
              </a:lnSpc>
            </a:pPr>
            <a:r>
              <a:rPr lang="en-US" sz="3300" dirty="0"/>
              <a:t>Gypsy moth population was beginning to build</a:t>
            </a:r>
          </a:p>
          <a:p>
            <a:pPr indent="-228600"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6" name="Picture 5" descr="A tree with white flowers&#10;&#10;Description automatically generated with low confidence">
            <a:extLst>
              <a:ext uri="{FF2B5EF4-FFF2-40B4-BE49-F238E27FC236}">
                <a16:creationId xmlns:a16="http://schemas.microsoft.com/office/drawing/2014/main" id="{DCE6D5CA-031C-494B-9437-1841B6B1D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/>
          <a:stretch/>
        </p:blipFill>
        <p:spPr>
          <a:xfrm>
            <a:off x="6117340" y="-7"/>
            <a:ext cx="3026660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Content Placeholder 7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ABCDB9D7-A7CA-49E6-ACAF-DE9DF4B3B5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1" r="-1" b="25591"/>
          <a:stretch/>
        </p:blipFill>
        <p:spPr>
          <a:xfrm>
            <a:off x="6108267" y="4267201"/>
            <a:ext cx="3035733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A3B58990-5CAE-4221-B99A-D39A9286083F}"/>
              </a:ext>
            </a:extLst>
          </p:cNvPr>
          <p:cNvSpPr txBox="1">
            <a:spLocks/>
          </p:cNvSpPr>
          <p:nvPr/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D2341C-C912-4B9B-A0F0-E3C3C960FACA}" type="slidenum">
              <a:rPr lang="en-US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57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snow, wood&#10;&#10;Description automatically generated">
            <a:extLst>
              <a:ext uri="{FF2B5EF4-FFF2-40B4-BE49-F238E27FC236}">
                <a16:creationId xmlns:a16="http://schemas.microsoft.com/office/drawing/2014/main" id="{49EF99AE-4735-4579-A625-321C379C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" r="224"/>
          <a:stretch/>
        </p:blipFill>
        <p:spPr>
          <a:xfrm>
            <a:off x="5523058" y="-18"/>
            <a:ext cx="362094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8E313C-77C9-47BF-9FEC-67BA6711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Placeholder 10" descr="A picture containing snow, tree, outdoor, skiing&#10;&#10;Description automatically generated">
            <a:extLst>
              <a:ext uri="{FF2B5EF4-FFF2-40B4-BE49-F238E27FC236}">
                <a16:creationId xmlns:a16="http://schemas.microsoft.com/office/drawing/2014/main" id="{5B784859-4EE6-4AB1-BF9C-C188002C82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5"/>
          <a:stretch/>
        </p:blipFill>
        <p:spPr>
          <a:xfrm>
            <a:off x="2339520" y="18"/>
            <a:ext cx="3724717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8326E9D7-AFB1-49B5-A16D-A161259B350F}"/>
              </a:ext>
            </a:extLst>
          </p:cNvPr>
          <p:cNvSpPr txBox="1">
            <a:spLocks/>
          </p:cNvSpPr>
          <p:nvPr/>
        </p:nvSpPr>
        <p:spPr>
          <a:xfrm>
            <a:off x="336041" y="681038"/>
            <a:ext cx="32849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/>
              <a:t>Final results of FTC</a:t>
            </a:r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FE0E57B-BC18-4767-AEA7-573D661BC905}"/>
              </a:ext>
            </a:extLst>
          </p:cNvPr>
          <p:cNvSpPr txBox="1">
            <a:spLocks/>
          </p:cNvSpPr>
          <p:nvPr/>
        </p:nvSpPr>
        <p:spPr>
          <a:xfrm>
            <a:off x="336042" y="2258171"/>
            <a:ext cx="2103378" cy="3918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</a:pPr>
            <a:r>
              <a:rPr lang="en-US" sz="1800" dirty="0"/>
              <a:t>I lost between 15 and 20 of the mature / over-mature sugar maples – they just couldn’t handle it</a:t>
            </a:r>
          </a:p>
          <a:p>
            <a:pPr indent="-228600">
              <a:lnSpc>
                <a:spcPct val="90000"/>
              </a:lnSpc>
            </a:pPr>
            <a:r>
              <a:rPr lang="en-US" sz="1800" dirty="0"/>
              <a:t>These are now in the log and fuelwood pile, but some were left standing as wildlife trees</a:t>
            </a:r>
          </a:p>
          <a:p>
            <a:pPr indent="-228600">
              <a:lnSpc>
                <a:spcPct val="90000"/>
              </a:lnSpc>
            </a:pPr>
            <a:r>
              <a:rPr lang="en-US" sz="1800" dirty="0"/>
              <a:t>Will Gypsy moth cause the same problems?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9E8A4D-1AE6-4DA5-92E5-23240E681F64}"/>
              </a:ext>
            </a:extLst>
          </p:cNvPr>
          <p:cNvSpPr txBox="1">
            <a:spLocks/>
          </p:cNvSpPr>
          <p:nvPr/>
        </p:nvSpPr>
        <p:spPr>
          <a:xfrm>
            <a:off x="6757416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D2341C-C912-4B9B-A0F0-E3C3C960FACA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941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A29FCB-CD41-4828-B2C6-08ED8D87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2341C-C912-4B9B-A0F0-E3C3C960FAC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Shape 7169">
            <a:extLst>
              <a:ext uri="{FF2B5EF4-FFF2-40B4-BE49-F238E27FC236}">
                <a16:creationId xmlns:a16="http://schemas.microsoft.com/office/drawing/2014/main" id="{12774E01-FBFC-4C82-BAF1-E9E843E6089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altLang="en-US"/>
              <a:t>History of Gypsy Moth</a:t>
            </a:r>
            <a:endParaRPr lang="en-US" altLang="en-US"/>
          </a:p>
        </p:txBody>
      </p:sp>
      <p:sp>
        <p:nvSpPr>
          <p:cNvPr id="5" name="Shape 7170">
            <a:extLst>
              <a:ext uri="{FF2B5EF4-FFF2-40B4-BE49-F238E27FC236}">
                <a16:creationId xmlns:a16="http://schemas.microsoft.com/office/drawing/2014/main" id="{184FBA23-306B-4AD9-85E9-6E104EA0AE5D}"/>
              </a:ext>
            </a:extLst>
          </p:cNvPr>
          <p:cNvSpPr txBox="1">
            <a:spLocks/>
          </p:cNvSpPr>
          <p:nvPr/>
        </p:nvSpPr>
        <p:spPr>
          <a:xfrm>
            <a:off x="533400" y="990600"/>
            <a:ext cx="4038600" cy="62865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CA" altLang="en-US" dirty="0"/>
              <a:t>Native to Europe and Asia 	</a:t>
            </a:r>
            <a:endParaRPr lang="en-US" altLang="en-US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CA" altLang="en-US" dirty="0"/>
              <a:t>Professor L. </a:t>
            </a:r>
            <a:r>
              <a:rPr lang="en-CA" altLang="en-US" dirty="0" err="1"/>
              <a:t>Trouvelot</a:t>
            </a:r>
            <a:r>
              <a:rPr lang="en-CA" altLang="en-US" dirty="0"/>
              <a:t> introduced the Gypsy Moth from France in order to cross with a silk worm in hopes to develop a North American silk industry (bad idea and it didn’t work!)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CA" altLang="en-US" dirty="0"/>
              <a:t>Escaped from Massachusetts in 1869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CA" altLang="en-US" dirty="0"/>
              <a:t>Now established throughout eastern North America, and is considered to be one of the most significant defoliators of hardwood trees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CA" altLang="en-US" dirty="0"/>
              <a:t>Is a “regulated” pest by the CFIA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CA" altLang="en-US" dirty="0"/>
              <a:t>Highly mobile – can hitch hike to expand range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dirty="0"/>
          </a:p>
          <a:p>
            <a:pPr>
              <a:lnSpc>
                <a:spcPct val="120000"/>
              </a:lnSpc>
              <a:buFont typeface="Arial" pitchFamily="34" charset="0"/>
              <a:buNone/>
            </a:pPr>
            <a:r>
              <a:rPr lang="en-CA" altLang="en-US" dirty="0"/>
              <a:t>There are both the European and Asian gypsy moths in North America now</a:t>
            </a:r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CA" altLang="en-US" sz="2400" dirty="0"/>
          </a:p>
          <a:p>
            <a:pPr>
              <a:lnSpc>
                <a:spcPct val="80000"/>
              </a:lnSpc>
              <a:buFont typeface="Arial" pitchFamily="34" charset="0"/>
              <a:buNone/>
            </a:pPr>
            <a:endParaRPr lang="en-US" altLang="en-US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83077A2-E4A5-40F4-ADA4-ADE94D89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1981200"/>
            <a:ext cx="2601913" cy="289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5602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1693</Words>
  <Application>Microsoft Office PowerPoint</Application>
  <PresentationFormat>On-screen Show (4:3)</PresentationFormat>
  <Paragraphs>244</Paragraphs>
  <Slides>35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Goudy Old Style</vt:lpstr>
      <vt:lpstr>Office Theme</vt:lpstr>
      <vt:lpstr>The European Gypsy Moth ….. Just another bad memory from 2020? </vt:lpstr>
      <vt:lpstr>First, some context …</vt:lpstr>
      <vt:lpstr>Now, about my forest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Gypsy moth 2020</vt:lpstr>
      <vt:lpstr>PowerPoint Presentation</vt:lpstr>
      <vt:lpstr>PowerPoint Presentation</vt:lpstr>
      <vt:lpstr>PowerPoint Presentation</vt:lpstr>
      <vt:lpstr>What makes Gypsy Moth defoliation so bad?</vt:lpstr>
      <vt:lpstr>What makes Gypsy Moth defoliation so bad?</vt:lpstr>
      <vt:lpstr>PowerPoint Presentation</vt:lpstr>
      <vt:lpstr>PowerPoint Presentation</vt:lpstr>
      <vt:lpstr>PowerPoint Presentation</vt:lpstr>
      <vt:lpstr>PowerPoint Presentation</vt:lpstr>
      <vt:lpstr>Forecast for 2021</vt:lpstr>
      <vt:lpstr>PowerPoint Presentation</vt:lpstr>
      <vt:lpstr>PowerPoint Presentation</vt:lpstr>
      <vt:lpstr>Planning for 2021</vt:lpstr>
      <vt:lpstr>PowerPoint Presentation</vt:lpstr>
      <vt:lpstr>Management Options</vt:lpstr>
      <vt:lpstr>PowerPoint Presentation</vt:lpstr>
      <vt:lpstr>Management Options</vt:lpstr>
      <vt:lpstr>PowerPoint Presentation</vt:lpstr>
      <vt:lpstr>If you are thinking of an aerial spray ….</vt:lpstr>
      <vt:lpstr>Aerial spraying, 2021</vt:lpstr>
      <vt:lpstr>Final thoughts and actions ..text …</vt:lpstr>
      <vt:lpstr>Acknowledgements and 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Boysen</dc:creator>
  <cp:lastModifiedBy>Jim Hendry</cp:lastModifiedBy>
  <cp:revision>34</cp:revision>
  <dcterms:created xsi:type="dcterms:W3CDTF">2021-01-26T01:17:27Z</dcterms:created>
  <dcterms:modified xsi:type="dcterms:W3CDTF">2021-02-01T12:44:03Z</dcterms:modified>
</cp:coreProperties>
</file>